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1" r:id="rId1"/>
  </p:sldMasterIdLst>
  <p:notesMasterIdLst>
    <p:notesMasterId r:id="rId42"/>
  </p:notesMasterIdLst>
  <p:handoutMasterIdLst>
    <p:handoutMasterId r:id="rId43"/>
  </p:handoutMasterIdLst>
  <p:sldIdLst>
    <p:sldId id="501" r:id="rId2"/>
    <p:sldId id="269" r:id="rId3"/>
    <p:sldId id="301" r:id="rId4"/>
    <p:sldId id="435" r:id="rId5"/>
    <p:sldId id="464" r:id="rId6"/>
    <p:sldId id="754" r:id="rId7"/>
    <p:sldId id="545" r:id="rId8"/>
    <p:sldId id="610" r:id="rId9"/>
    <p:sldId id="757" r:id="rId10"/>
    <p:sldId id="758" r:id="rId11"/>
    <p:sldId id="788" r:id="rId12"/>
    <p:sldId id="759" r:id="rId13"/>
    <p:sldId id="760" r:id="rId14"/>
    <p:sldId id="761" r:id="rId15"/>
    <p:sldId id="611" r:id="rId16"/>
    <p:sldId id="798" r:id="rId17"/>
    <p:sldId id="797" r:id="rId18"/>
    <p:sldId id="789" r:id="rId19"/>
    <p:sldId id="790" r:id="rId20"/>
    <p:sldId id="791" r:id="rId21"/>
    <p:sldId id="792" r:id="rId22"/>
    <p:sldId id="793" r:id="rId23"/>
    <p:sldId id="794" r:id="rId24"/>
    <p:sldId id="795" r:id="rId25"/>
    <p:sldId id="767" r:id="rId26"/>
    <p:sldId id="769" r:id="rId27"/>
    <p:sldId id="799" r:id="rId28"/>
    <p:sldId id="800" r:id="rId29"/>
    <p:sldId id="770" r:id="rId30"/>
    <p:sldId id="771" r:id="rId31"/>
    <p:sldId id="772" r:id="rId32"/>
    <p:sldId id="774" r:id="rId33"/>
    <p:sldId id="775" r:id="rId34"/>
    <p:sldId id="777" r:id="rId35"/>
    <p:sldId id="778" r:id="rId36"/>
    <p:sldId id="779" r:id="rId37"/>
    <p:sldId id="780" r:id="rId38"/>
    <p:sldId id="781" r:id="rId39"/>
    <p:sldId id="782" r:id="rId40"/>
    <p:sldId id="783" r:id="rId41"/>
  </p:sldIdLst>
  <p:sldSz cx="9906000" cy="6858000" type="A4"/>
  <p:notesSz cx="6797675" cy="9926638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5pPr>
    <a:lvl6pPr marL="2286000" algn="l" defTabSz="457200" rtl="0" eaLnBrk="1" latinLnBrk="0" hangingPunct="1"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6pPr>
    <a:lvl7pPr marL="2743200" algn="l" defTabSz="457200" rtl="0" eaLnBrk="1" latinLnBrk="0" hangingPunct="1"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7pPr>
    <a:lvl8pPr marL="3200400" algn="l" defTabSz="457200" rtl="0" eaLnBrk="1" latinLnBrk="0" hangingPunct="1"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8pPr>
    <a:lvl9pPr marL="3657600" algn="l" defTabSz="457200" rtl="0" eaLnBrk="1" latinLnBrk="0" hangingPunct="1">
      <a:defRPr kumimoji="1" kern="1200">
        <a:solidFill>
          <a:schemeClr val="tx1"/>
        </a:solidFill>
        <a:latin typeface="굴림" pitchFamily="50" charset="-128"/>
        <a:ea typeface="굴림" pitchFamily="50" charset="-128"/>
        <a:cs typeface="굴림" pitchFamily="50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143">
          <p15:clr>
            <a:srgbClr val="A4A3A4"/>
          </p15:clr>
        </p15:guide>
        <p15:guide id="3" pos="3248">
          <p15:clr>
            <a:srgbClr val="A4A3A4"/>
          </p15:clr>
        </p15:guide>
        <p15:guide id="4" pos="143">
          <p15:clr>
            <a:srgbClr val="A4A3A4"/>
          </p15:clr>
        </p15:guide>
        <p15:guide id="5" pos="6068">
          <p15:clr>
            <a:srgbClr val="A4A3A4"/>
          </p15:clr>
        </p15:guide>
        <p15:guide id="6" orient="horz" pos="1117">
          <p15:clr>
            <a:srgbClr val="A4A3A4"/>
          </p15:clr>
        </p15:guide>
        <p15:guide id="7" orient="horz" pos="4167">
          <p15:clr>
            <a:srgbClr val="A4A3A4"/>
          </p15:clr>
        </p15:guide>
        <p15:guide id="8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3127">
          <p15:clr>
            <a:srgbClr val="A4A3A4"/>
          </p15:clr>
        </p15:guide>
        <p15:guide id="4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D8EC"/>
    <a:srgbClr val="FEF6B8"/>
    <a:srgbClr val="F8A9A9"/>
    <a:srgbClr val="D0F3AD"/>
    <a:srgbClr val="E0D1DB"/>
    <a:srgbClr val="D5E8DD"/>
    <a:srgbClr val="FDE0C2"/>
    <a:srgbClr val="F1F6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39" autoAdjust="0"/>
    <p:restoredTop sz="87722" autoAdjust="0"/>
  </p:normalViewPr>
  <p:slideViewPr>
    <p:cSldViewPr>
      <p:cViewPr varScale="1">
        <p:scale>
          <a:sx n="89" d="100"/>
          <a:sy n="89" d="100"/>
        </p:scale>
        <p:origin x="798" y="72"/>
      </p:cViewPr>
      <p:guideLst>
        <p:guide orient="horz" pos="2160"/>
        <p:guide orient="horz" pos="1143"/>
        <p:guide pos="3248"/>
        <p:guide pos="143"/>
        <p:guide pos="6068"/>
        <p:guide orient="horz" pos="1117"/>
        <p:guide orient="horz" pos="4167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680"/>
    </p:cViewPr>
  </p:sorterViewPr>
  <p:notesViewPr>
    <p:cSldViewPr>
      <p:cViewPr varScale="1">
        <p:scale>
          <a:sx n="80" d="100"/>
          <a:sy n="80" d="100"/>
        </p:scale>
        <p:origin x="-4046" y="-96"/>
      </p:cViewPr>
      <p:guideLst>
        <p:guide orient="horz" pos="2880"/>
        <p:guide pos="2160"/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CCE032-ED07-4139-9220-BFAAF10FFB30}" type="datetimeFigureOut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2016-12-26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CF537A-B899-4629-94FD-F7A90AEBB56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85125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eg>
</file>

<file path=ppt/media/image55.jpeg>
</file>

<file path=ppt/media/image56.png>
</file>

<file path=ppt/media/image57.png>
</file>

<file path=ppt/media/image58.png>
</file>

<file path=ppt/media/image59.png>
</file>

<file path=ppt/media/image6.png>
</file>

<file path=ppt/media/image60.jpe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200">
                <a:latin typeface="맑은 고딕" pitchFamily="50" charset="-128"/>
                <a:ea typeface="맑은 고딕" pitchFamily="50" charset="-128"/>
                <a:cs typeface="맑은 고딕" pitchFamily="50" charset="-128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0" sz="1200">
                <a:latin typeface="맑은 고딕" pitchFamily="50" charset="-128"/>
                <a:ea typeface="맑은 고딕" pitchFamily="50" charset="-128"/>
                <a:cs typeface="맑은 고딕" pitchFamily="50" charset="-128"/>
              </a:defRPr>
            </a:lvl1pPr>
          </a:lstStyle>
          <a:p>
            <a:pPr>
              <a:defRPr/>
            </a:pPr>
            <a:fld id="{87271AE6-D0B1-AA47-88FE-716E07697481}" type="datetime1">
              <a:rPr lang="ko-KR" altLang="en-US"/>
              <a:pPr>
                <a:defRPr/>
              </a:pPr>
              <a:t>2016-12-26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4538"/>
            <a:ext cx="537527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kumimoji="0" sz="1200">
                <a:latin typeface="맑은 고딕" pitchFamily="50" charset="-128"/>
                <a:ea typeface="맑은 고딕" pitchFamily="50" charset="-128"/>
                <a:cs typeface="맑은 고딕" pitchFamily="50" charset="-128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>
                <a:latin typeface="맑은 고딕" pitchFamily="50" charset="-128"/>
                <a:ea typeface="맑은 고딕" pitchFamily="50" charset="-128"/>
                <a:cs typeface="맑은 고딕" pitchFamily="50" charset="-128"/>
              </a:defRPr>
            </a:lvl1pPr>
          </a:lstStyle>
          <a:p>
            <a:pPr>
              <a:defRPr/>
            </a:pPr>
            <a:fld id="{B3B64855-A6CE-B943-8FEC-1FFE2BF27997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84148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맑은 고딕" pitchFamily="50" charset="-128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맑은 고딕" pitchFamily="50" charset="-128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맑은 고딕" pitchFamily="50" charset="-128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맑은 고딕" pitchFamily="50" charset="-128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맑은 고딕" pitchFamily="50" charset="-128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B64855-A6CE-B943-8FEC-1FFE2BF27997}" type="slidenum">
              <a:rPr lang="ko-KR" altLang="en-US" smtClean="0"/>
              <a:pPr>
                <a:defRPr/>
              </a:pPr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91947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B64855-A6CE-B943-8FEC-1FFE2BF27997}" type="slidenum">
              <a:rPr lang="ko-KR" altLang="en-US" smtClean="0"/>
              <a:pPr>
                <a:defRPr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00928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B64855-A6CE-B943-8FEC-1FFE2BF27997}" type="slidenum">
              <a:rPr lang="ko-KR" altLang="en-US" smtClean="0"/>
              <a:pPr>
                <a:defRPr/>
              </a:pPr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70376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B64855-A6CE-B943-8FEC-1FFE2BF27997}" type="slidenum">
              <a:rPr lang="ko-KR" altLang="en-US" smtClean="0"/>
              <a:pPr>
                <a:defRPr/>
              </a:pPr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131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chemeClr val="accent1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3" name="TextBox 2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0" y="0"/>
            <a:ext cx="9632950" cy="836712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5448" y="6542534"/>
            <a:ext cx="781050" cy="285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289734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3248659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362885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183474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0153681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0992636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848361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chemeClr val="accent1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0" y="0"/>
            <a:ext cx="9632950" cy="836712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1"/>
          </p:nvPr>
        </p:nvSpPr>
        <p:spPr>
          <a:xfrm>
            <a:off x="227013" y="1814513"/>
            <a:ext cx="9405937" cy="4638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10" name="TextBox 9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3463" y="6572250"/>
            <a:ext cx="781050" cy="285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669304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5875343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4973315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3306947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4531213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9887344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5448" y="6524625"/>
            <a:ext cx="781050" cy="28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7765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5448" y="6524625"/>
            <a:ext cx="781050" cy="28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0350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1747155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7588511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9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103" y="452718"/>
            <a:ext cx="7643328" cy="140053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6675" y="2052925"/>
            <a:ext cx="7270959" cy="419548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8160847" y="1819244"/>
            <a:ext cx="990599" cy="24771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6913605" y="3253844"/>
            <a:ext cx="3859795" cy="24771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13634" y="295737"/>
            <a:ext cx="681214" cy="767687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702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>
            <a:spLocks noChangeArrowheads="1"/>
          </p:cNvSpPr>
          <p:nvPr userDrawn="1"/>
        </p:nvSpPr>
        <p:spPr bwMode="auto">
          <a:xfrm>
            <a:off x="0" y="836613"/>
            <a:ext cx="9906000" cy="88900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rgbClr val="FFFFFF">
                  <a:alpha val="37000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</p:spPr>
        <p:txBody>
          <a:bodyPr wrap="none" lIns="90000" tIns="46800" rIns="90000" bIns="46800" anchor="ctr">
            <a:prstTxWarp prst="textNoShape">
              <a:avLst/>
            </a:prstTxWarp>
          </a:bodyPr>
          <a:lstStyle/>
          <a:p>
            <a:pPr latinLnBrk="0">
              <a:defRPr/>
            </a:pPr>
            <a:endParaRPr kumimoji="0" lang="ko-KR" altLang="en-US" dirty="0">
              <a:solidFill>
                <a:srgbClr val="000000"/>
              </a:solidFill>
              <a:latin typeface="맑은 고딕" pitchFamily="50" charset="-128"/>
              <a:ea typeface="맑은 고딕" pitchFamily="50" charset="-128"/>
              <a:cs typeface="맑은 고딕" pitchFamily="50" charset="-128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4089400" y="6621463"/>
            <a:ext cx="2311400" cy="1889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Tw Cen MT" charset="0"/>
                <a:ea typeface="맑은 고딕"/>
                <a:cs typeface="맑은 고딕"/>
              </a:defRPr>
            </a:lvl1pPr>
          </a:lstStyle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0" y="6630988"/>
            <a:ext cx="3689350" cy="16986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fontAlgn="b">
              <a:spcBef>
                <a:spcPct val="30000"/>
              </a:spcBef>
              <a:buFont typeface="Arial" charset="0"/>
              <a:buNone/>
              <a:defRPr/>
            </a:pP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공간정보연구원 </a:t>
            </a:r>
            <a:r>
              <a:rPr lang="ko-KR" altLang="en-US" sz="1100" dirty="0" err="1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오픈소스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GIS </a:t>
            </a:r>
            <a:r>
              <a:rPr lang="ko-KR" altLang="en-US" sz="1100" dirty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교육</a:t>
            </a:r>
            <a:endParaRPr lang="en-US" sz="11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6105128" y="6629400"/>
            <a:ext cx="3724672" cy="1846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 marL="508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defTabSz="9398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defTabSz="9398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fontAlgn="b">
              <a:spcBef>
                <a:spcPct val="30000"/>
              </a:spcBef>
              <a:buFont typeface="Arial" charset="0"/>
              <a:buNone/>
              <a:defRPr/>
            </a:pPr>
            <a:r>
              <a:rPr lang="en-US" altLang="ko-KR" sz="1200" baseline="0" smtClean="0">
                <a:solidFill>
                  <a:srgbClr val="000000"/>
                </a:solidFill>
                <a:latin typeface="나눔고딕 Bold" panose="020D0804000000000000" pitchFamily="50" charset="-127"/>
                <a:ea typeface="나눔고딕 Bold" panose="020D0804000000000000" pitchFamily="50" charset="-127"/>
                <a:cs typeface="맑은 고딕"/>
              </a:rPr>
              <a:t>www.e-three.co.kr</a:t>
            </a:r>
            <a:endParaRPr lang="en-US" altLang="ko-KR" sz="1200" dirty="0" smtClean="0">
              <a:solidFill>
                <a:srgbClr val="000000"/>
              </a:solidFill>
              <a:latin typeface="나눔고딕 Bold" panose="020D0804000000000000" pitchFamily="50" charset="-127"/>
              <a:ea typeface="나눔고딕 Bold" panose="020D0804000000000000" pitchFamily="50" charset="-127"/>
              <a:cs typeface="맑은 고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2" r:id="rId3"/>
    <p:sldLayoutId id="2147483695" r:id="rId4"/>
    <p:sldLayoutId id="2147483696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14" r:id="rId12"/>
    <p:sldLayoutId id="2147483722" r:id="rId13"/>
    <p:sldLayoutId id="2147483723" r:id="rId14"/>
    <p:sldLayoutId id="2147483724" r:id="rId15"/>
    <p:sldLayoutId id="2147483725" r:id="rId16"/>
    <p:sldLayoutId id="2147483726" r:id="rId17"/>
    <p:sldLayoutId id="2147483727" r:id="rId18"/>
    <p:sldLayoutId id="2147483728" r:id="rId19"/>
    <p:sldLayoutId id="2147483729" r:id="rId20"/>
    <p:sldLayoutId id="2147483730" r:id="rId21"/>
    <p:sldLayoutId id="2147483731" r:id="rId22"/>
    <p:sldLayoutId id="2147483732" r:id="rId23"/>
    <p:sldLayoutId id="2147483733" r:id="rId24"/>
    <p:sldLayoutId id="2147483735" r:id="rId25"/>
    <p:sldLayoutId id="2147483736" r:id="rId26"/>
    <p:sldLayoutId id="2147483737" r:id="rId27"/>
    <p:sldLayoutId id="2147483738" r:id="rId28"/>
    <p:sldLayoutId id="2147483739" r:id="rId29"/>
    <p:sldLayoutId id="2147483740" r:id="rId30"/>
  </p:sldLayoutIdLst>
  <p:hf hdr="0" ft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lang="ko-KR" altLang="en-US" sz="1600" kern="1200" dirty="0">
          <a:solidFill>
            <a:srgbClr val="000000"/>
          </a:solidFill>
          <a:latin typeface="Arial" pitchFamily="34" charset="0"/>
          <a:ea typeface="HY헤드라인M" pitchFamily="18" charset="-127"/>
          <a:cs typeface="HY헤드라인M" pitchFamily="18" charset="-128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  <a:cs typeface="HY헤드라인M" pitchFamily="18" charset="-128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  <a:cs typeface="HY헤드라인M" pitchFamily="18" charset="-128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  <a:cs typeface="HY헤드라인M" pitchFamily="18" charset="-128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  <a:cs typeface="HY헤드라인M" pitchFamily="18" charset="-128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1600">
          <a:solidFill>
            <a:srgbClr val="000000"/>
          </a:solidFill>
          <a:latin typeface="Arial" charset="0"/>
          <a:ea typeface="HY헤드라인M" pitchFamily="18" charset="-127"/>
        </a:defRPr>
      </a:lvl9pPr>
    </p:titleStyle>
    <p:bodyStyle>
      <a:lvl1pPr marL="165100" indent="-114300" algn="l" defTabSz="939800" rtl="0" eaLnBrk="0" fontAlgn="b" latinLnBrk="1" hangingPunct="0">
        <a:spcBef>
          <a:spcPct val="30000"/>
        </a:spcBef>
        <a:spcAft>
          <a:spcPct val="0"/>
        </a:spcAft>
        <a:buFont typeface="Wingdings" charset="2"/>
        <a:buChar char="§"/>
        <a:defRPr lang="ko-KR" altLang="en-US" sz="1400" kern="1200" dirty="0">
          <a:solidFill>
            <a:srgbClr val="000000"/>
          </a:solidFill>
          <a:latin typeface="+mn-lt"/>
          <a:ea typeface="+mn-ea"/>
          <a:cs typeface="맑은 고딕" pitchFamily="50" charset="-128"/>
        </a:defRPr>
      </a:lvl1pPr>
      <a:lvl2pPr marL="342900" indent="-152400" algn="l" defTabSz="939800" rtl="0" eaLnBrk="0" fontAlgn="b" latinLnBrk="1" hangingPunct="0">
        <a:spcBef>
          <a:spcPct val="30000"/>
        </a:spcBef>
        <a:spcAft>
          <a:spcPct val="0"/>
        </a:spcAft>
        <a:buFont typeface="Arial" charset="0"/>
        <a:buChar char="–"/>
        <a:defRPr lang="ko-KR" altLang="en-US" sz="1400" kern="1200" dirty="0">
          <a:solidFill>
            <a:srgbClr val="000000"/>
          </a:solidFill>
          <a:latin typeface="+mn-lt"/>
          <a:ea typeface="+mn-ea"/>
          <a:cs typeface="맑은 고딕" pitchFamily="50" charset="-128"/>
        </a:defRPr>
      </a:lvl2pPr>
      <a:lvl3pPr marL="533400" indent="-114300" algn="l" defTabSz="939800" rtl="0" eaLnBrk="0" fontAlgn="b" latinLnBrk="1" hangingPunct="0">
        <a:spcBef>
          <a:spcPct val="30000"/>
        </a:spcBef>
        <a:spcAft>
          <a:spcPct val="0"/>
        </a:spcAft>
        <a:buFont typeface="Arial" charset="0"/>
        <a:buChar char="•"/>
        <a:defRPr lang="ko-KR" altLang="en-US" sz="1400" kern="1200" dirty="0">
          <a:solidFill>
            <a:srgbClr val="000000"/>
          </a:solidFill>
          <a:latin typeface="+mn-lt"/>
          <a:ea typeface="+mn-ea"/>
          <a:cs typeface="맑은 고딕" pitchFamily="50" charset="-128"/>
        </a:defRPr>
      </a:lvl3pPr>
      <a:lvl4pPr marL="736600" indent="-152400" algn="l" defTabSz="939800" rtl="0" eaLnBrk="0" fontAlgn="b" latinLnBrk="1" hangingPunct="0">
        <a:spcBef>
          <a:spcPct val="30000"/>
        </a:spcBef>
        <a:spcAft>
          <a:spcPct val="0"/>
        </a:spcAft>
        <a:buFont typeface="Arial" charset="0"/>
        <a:buChar char="–"/>
        <a:defRPr lang="ko-KR" altLang="en-US" sz="1400" kern="1200" dirty="0">
          <a:solidFill>
            <a:srgbClr val="000000"/>
          </a:solidFill>
          <a:latin typeface="+mn-lt"/>
          <a:ea typeface="+mn-ea"/>
          <a:cs typeface="맑은 고딕" pitchFamily="50" charset="-128"/>
        </a:defRPr>
      </a:lvl4pPr>
      <a:lvl5pPr marL="901700" indent="-127000" algn="l" defTabSz="939800" rtl="0" eaLnBrk="0" fontAlgn="b" latinLnBrk="1" hangingPunct="0">
        <a:spcBef>
          <a:spcPct val="30000"/>
        </a:spcBef>
        <a:spcAft>
          <a:spcPct val="0"/>
        </a:spcAft>
        <a:buFont typeface="Arial" charset="0"/>
        <a:buChar char="»"/>
        <a:defRPr lang="ko-KR" altLang="en-US" sz="1400" kern="1200" dirty="0">
          <a:solidFill>
            <a:srgbClr val="000000"/>
          </a:solidFill>
          <a:latin typeface="+mn-lt"/>
          <a:ea typeface="+mn-ea"/>
          <a:cs typeface="맑은 고딕" pitchFamily="50" charset="-128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9.png"/><Relationship Id="rId18" Type="http://schemas.openxmlformats.org/officeDocument/2006/relationships/image" Target="../media/image14.png"/><Relationship Id="rId3" Type="http://schemas.openxmlformats.org/officeDocument/2006/relationships/tags" Target="../tags/tag3.xml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17" Type="http://schemas.openxmlformats.org/officeDocument/2006/relationships/image" Target="../media/image13.jpeg"/><Relationship Id="rId2" Type="http://schemas.openxmlformats.org/officeDocument/2006/relationships/tags" Target="../tags/tag2.xml"/><Relationship Id="rId16" Type="http://schemas.openxmlformats.org/officeDocument/2006/relationships/image" Target="../media/image12.png"/><Relationship Id="rId20" Type="http://schemas.openxmlformats.org/officeDocument/2006/relationships/image" Target="../media/image15.gif"/><Relationship Id="rId1" Type="http://schemas.openxmlformats.org/officeDocument/2006/relationships/tags" Target="../tags/tag1.xml"/><Relationship Id="rId6" Type="http://schemas.openxmlformats.org/officeDocument/2006/relationships/image" Target="../media/image2.jpeg"/><Relationship Id="rId11" Type="http://schemas.openxmlformats.org/officeDocument/2006/relationships/image" Target="../media/image7.png"/><Relationship Id="rId5" Type="http://schemas.openxmlformats.org/officeDocument/2006/relationships/notesSlide" Target="../notesSlides/notesSlide1.xml"/><Relationship Id="rId15" Type="http://schemas.openxmlformats.org/officeDocument/2006/relationships/image" Target="../media/image11.png"/><Relationship Id="rId10" Type="http://schemas.openxmlformats.org/officeDocument/2006/relationships/image" Target="../media/image6.png"/><Relationship Id="rId19" Type="http://schemas.microsoft.com/office/2007/relationships/hdphoto" Target="../media/hdphoto1.wdp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5.png"/><Relationship Id="rId14" Type="http://schemas.openxmlformats.org/officeDocument/2006/relationships/image" Target="../media/image10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://www.osgeo.kr/178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://www.qgistutorials.com/ko/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hrd.me.go.kr/member/board/DataEduTextbook_BoardList.do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://blog.daum.net/geoscience/" TargetMode="Externa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://geeps.krihs.re.kr/wiki/" TargetMode="Externa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13" Type="http://schemas.openxmlformats.org/officeDocument/2006/relationships/image" Target="../media/image7.png"/><Relationship Id="rId18" Type="http://schemas.openxmlformats.org/officeDocument/2006/relationships/image" Target="../media/image12.png"/><Relationship Id="rId3" Type="http://schemas.openxmlformats.org/officeDocument/2006/relationships/tags" Target="../tags/tag9.xml"/><Relationship Id="rId7" Type="http://schemas.openxmlformats.org/officeDocument/2006/relationships/image" Target="../media/image32.png"/><Relationship Id="rId12" Type="http://schemas.openxmlformats.org/officeDocument/2006/relationships/image" Target="../media/image6.png"/><Relationship Id="rId17" Type="http://schemas.openxmlformats.org/officeDocument/2006/relationships/image" Target="../media/image11.png"/><Relationship Id="rId2" Type="http://schemas.openxmlformats.org/officeDocument/2006/relationships/tags" Target="../tags/tag8.xml"/><Relationship Id="rId16" Type="http://schemas.openxmlformats.org/officeDocument/2006/relationships/image" Target="../media/image10.jpeg"/><Relationship Id="rId1" Type="http://schemas.openxmlformats.org/officeDocument/2006/relationships/tags" Target="../tags/tag7.xml"/><Relationship Id="rId6" Type="http://schemas.openxmlformats.org/officeDocument/2006/relationships/hyperlink" Target="http://maps.cga.harvard.edu/qgis/" TargetMode="External"/><Relationship Id="rId11" Type="http://schemas.openxmlformats.org/officeDocument/2006/relationships/image" Target="../media/image5.png"/><Relationship Id="rId5" Type="http://schemas.openxmlformats.org/officeDocument/2006/relationships/notesSlide" Target="../notesSlides/notesSlide4.xml"/><Relationship Id="rId15" Type="http://schemas.openxmlformats.org/officeDocument/2006/relationships/image" Target="../media/image9.png"/><Relationship Id="rId10" Type="http://schemas.openxmlformats.org/officeDocument/2006/relationships/image" Target="../media/image4.png"/><Relationship Id="rId19" Type="http://schemas.openxmlformats.org/officeDocument/2006/relationships/image" Target="../media/image13.jpeg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3.png"/><Relationship Id="rId1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jpeg"/><Relationship Id="rId3" Type="http://schemas.openxmlformats.org/officeDocument/2006/relationships/tags" Target="../tags/tag6.xml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2" Type="http://schemas.openxmlformats.org/officeDocument/2006/relationships/tags" Target="../tags/tag5.xml"/><Relationship Id="rId16" Type="http://schemas.openxmlformats.org/officeDocument/2006/relationships/image" Target="../media/image13.jpeg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jpeg"/><Relationship Id="rId15" Type="http://schemas.openxmlformats.org/officeDocument/2006/relationships/image" Target="../media/image12.png"/><Relationship Id="rId10" Type="http://schemas.openxmlformats.org/officeDocument/2006/relationships/image" Target="../media/image7.png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6.png"/><Relationship Id="rId1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5.jpeg"/><Relationship Id="rId5" Type="http://schemas.openxmlformats.org/officeDocument/2006/relationships/image" Target="../media/image44.jpeg"/><Relationship Id="rId4" Type="http://schemas.openxmlformats.org/officeDocument/2006/relationships/image" Target="../media/image43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jpeg"/><Relationship Id="rId3" Type="http://schemas.openxmlformats.org/officeDocument/2006/relationships/image" Target="../media/image49.png"/><Relationship Id="rId7" Type="http://schemas.openxmlformats.org/officeDocument/2006/relationships/image" Target="../media/image53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Relationship Id="rId9" Type="http://schemas.openxmlformats.org/officeDocument/2006/relationships/image" Target="../media/image55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1.png"/><Relationship Id="rId4" Type="http://schemas.openxmlformats.org/officeDocument/2006/relationships/image" Target="../media/image60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4.png"/><Relationship Id="rId4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osgeo.kr/17" TargetMode="Externa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7" Type="http://schemas.openxmlformats.org/officeDocument/2006/relationships/image" Target="../media/image92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1.png"/><Relationship Id="rId5" Type="http://schemas.openxmlformats.org/officeDocument/2006/relationships/image" Target="../media/image90.png"/><Relationship Id="rId4" Type="http://schemas.openxmlformats.org/officeDocument/2006/relationships/image" Target="../media/image8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5.png"/><Relationship Id="rId4" Type="http://schemas.openxmlformats.org/officeDocument/2006/relationships/image" Target="../media/image9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://qgis.org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://docs.qgis.org/2.14/ko/docs/index.html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837184" y="2673003"/>
            <a:ext cx="7391400" cy="830997"/>
          </a:xfrm>
          <a:prstGeom prst="rect">
            <a:avLst/>
          </a:prstGeom>
          <a:solidFill>
            <a:schemeClr val="bg1">
              <a:alpha val="4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pPr marL="50800" algn="ctr" defTabSz="939800" eaLnBrk="0" fontAlgn="b" hangingPunct="0">
              <a:spcBef>
                <a:spcPct val="30000"/>
              </a:spcBef>
            </a:pPr>
            <a:r>
              <a:rPr lang="en-US" altLang="ko-KR" sz="54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/>
              </a:rPr>
              <a:t>QGIS </a:t>
            </a:r>
            <a:r>
              <a:rPr lang="ko-KR" altLang="en-US" sz="54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/>
              </a:rPr>
              <a:t>기초</a:t>
            </a:r>
            <a:r>
              <a:rPr lang="en-US" altLang="ko-KR" sz="54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/>
              </a:rPr>
              <a:t> </a:t>
            </a:r>
            <a:endParaRPr lang="en-US" altLang="ko-KR" sz="5400" b="1" dirty="0" smtClean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+mn-ea"/>
              <a:ea typeface="+mn-ea"/>
              <a:cs typeface="맑은 고딕"/>
            </a:endParaRPr>
          </a:p>
        </p:txBody>
      </p:sp>
      <p:pic>
        <p:nvPicPr>
          <p:cNvPr id="8" name="Picture 7" descr="qgis_logo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30034" y="0"/>
            <a:ext cx="682771" cy="764704"/>
          </a:xfrm>
          <a:prstGeom prst="rect">
            <a:avLst/>
          </a:prstGeom>
        </p:spPr>
      </p:pic>
      <p:pic>
        <p:nvPicPr>
          <p:cNvPr id="9" name="Picture 8" descr="geoserver-logo-1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545858" y="739817"/>
            <a:ext cx="1440160" cy="456935"/>
          </a:xfrm>
          <a:prstGeom prst="rect">
            <a:avLst/>
          </a:prstGeom>
        </p:spPr>
      </p:pic>
      <p:pic>
        <p:nvPicPr>
          <p:cNvPr id="10" name="Picture 9" descr="스크린샷 2010-11-23 오후 2.14.46.pn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9094391" y="1052736"/>
            <a:ext cx="755153" cy="761777"/>
          </a:xfrm>
          <a:prstGeom prst="rect">
            <a:avLst/>
          </a:prstGeom>
        </p:spPr>
      </p:pic>
      <p:pic>
        <p:nvPicPr>
          <p:cNvPr id="11" name="Picture 10" descr="mapfish_white.pn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8121922" y="0"/>
            <a:ext cx="856456" cy="456777"/>
          </a:xfrm>
          <a:prstGeom prst="rect">
            <a:avLst/>
          </a:prstGeom>
        </p:spPr>
      </p:pic>
      <p:pic>
        <p:nvPicPr>
          <p:cNvPr id="15" name="Picture 14" descr="openlayers_logo.png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6321722" y="177800"/>
            <a:ext cx="1549400" cy="294386"/>
          </a:xfrm>
          <a:prstGeom prst="rect">
            <a:avLst/>
          </a:prstGeom>
        </p:spPr>
      </p:pic>
      <p:pic>
        <p:nvPicPr>
          <p:cNvPr id="12" name="Picture 11" descr="qgis_logo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640632" y="2132856"/>
            <a:ext cx="1676400" cy="1877569"/>
          </a:xfrm>
          <a:prstGeom prst="rect">
            <a:avLst/>
          </a:prstGeom>
        </p:spPr>
      </p:pic>
      <p:grpSp>
        <p:nvGrpSpPr>
          <p:cNvPr id="14" name="그룹 13"/>
          <p:cNvGrpSpPr/>
          <p:nvPr/>
        </p:nvGrpSpPr>
        <p:grpSpPr>
          <a:xfrm>
            <a:off x="6465738" y="772933"/>
            <a:ext cx="936104" cy="351811"/>
            <a:chOff x="3728864" y="1060965"/>
            <a:chExt cx="1427336" cy="567835"/>
          </a:xfrm>
        </p:grpSpPr>
        <p:pic>
          <p:nvPicPr>
            <p:cNvPr id="69633" name="Picture 1"/>
            <p:cNvPicPr>
              <a:picLocks noChangeAspect="1" noChangeArrowheads="1"/>
            </p:cNvPicPr>
            <p:nvPr/>
          </p:nvPicPr>
          <p:blipFill>
            <a:blip r:embed="rId11" cstate="print"/>
            <a:srcRect/>
            <a:stretch>
              <a:fillRect/>
            </a:stretch>
          </p:blipFill>
          <p:spPr bwMode="auto">
            <a:xfrm>
              <a:off x="4318000" y="1130570"/>
              <a:ext cx="838200" cy="4286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9634" name="Picture 2"/>
            <p:cNvPicPr>
              <a:picLocks noChangeAspect="1" noChangeArrowheads="1"/>
            </p:cNvPicPr>
            <p:nvPr/>
          </p:nvPicPr>
          <p:blipFill>
            <a:blip r:embed="rId12" cstate="print"/>
            <a:srcRect/>
            <a:stretch>
              <a:fillRect/>
            </a:stretch>
          </p:blipFill>
          <p:spPr bwMode="auto">
            <a:xfrm>
              <a:off x="3728864" y="1060965"/>
              <a:ext cx="576064" cy="5678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16" name="Picture 23" descr="banner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3" cstate="print"/>
          <a:stretch>
            <a:fillRect/>
          </a:stretch>
        </p:blipFill>
        <p:spPr>
          <a:xfrm>
            <a:off x="7761882" y="1395204"/>
            <a:ext cx="1152128" cy="305604"/>
          </a:xfrm>
          <a:prstGeom prst="rect">
            <a:avLst/>
          </a:prstGeom>
        </p:spPr>
      </p:pic>
      <p:pic>
        <p:nvPicPr>
          <p:cNvPr id="18" name="Picture 2" descr="GeoNode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6393730" y="1346877"/>
            <a:ext cx="1152128" cy="399968"/>
          </a:xfrm>
          <a:prstGeom prst="rect">
            <a:avLst/>
          </a:prstGeom>
          <a:noFill/>
        </p:spPr>
      </p:pic>
      <p:pic>
        <p:nvPicPr>
          <p:cNvPr id="19" name="Picture 26" descr="gdal-logo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5" cstate="print"/>
          <a:stretch>
            <a:fillRect/>
          </a:stretch>
        </p:blipFill>
        <p:spPr>
          <a:xfrm>
            <a:off x="5385618" y="44624"/>
            <a:ext cx="504056" cy="504056"/>
          </a:xfrm>
          <a:prstGeom prst="rect">
            <a:avLst/>
          </a:prstGeom>
        </p:spPr>
      </p:pic>
      <p:pic>
        <p:nvPicPr>
          <p:cNvPr id="20" name="Picture 27" descr="geotools-logo.pn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6" cstate="print"/>
          <a:stretch>
            <a:fillRect/>
          </a:stretch>
        </p:blipFill>
        <p:spPr>
          <a:xfrm>
            <a:off x="5277370" y="836712"/>
            <a:ext cx="1044352" cy="274252"/>
          </a:xfrm>
          <a:prstGeom prst="rect">
            <a:avLst/>
          </a:prstGeom>
        </p:spPr>
      </p:pic>
      <p:pic>
        <p:nvPicPr>
          <p:cNvPr id="21" name="Picture 2" descr="http://www.alpix.com/3d/worldwin/WWJ/NASA_WorldWind_Logo_NoShadow.jpg"/>
          <p:cNvPicPr>
            <a:picLocks noChangeAspect="1" noChangeArrowheads="1"/>
          </p:cNvPicPr>
          <p:nvPr/>
        </p:nvPicPr>
        <p:blipFill>
          <a:blip r:embed="rId17" cstate="print"/>
          <a:srcRect/>
          <a:stretch>
            <a:fillRect/>
          </a:stretch>
        </p:blipFill>
        <p:spPr bwMode="auto">
          <a:xfrm>
            <a:off x="5241602" y="1365176"/>
            <a:ext cx="1040459" cy="335632"/>
          </a:xfrm>
          <a:prstGeom prst="rect">
            <a:avLst/>
          </a:prstGeom>
          <a:noFill/>
        </p:spPr>
      </p:pic>
      <p:pic>
        <p:nvPicPr>
          <p:cNvPr id="25" name="Picture 2" descr="D:\PROJECT\004.OSGEO\20121012_FOSS4G KOREA\LOGO\OSGeo-Korean-LC.png"/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628" b="16098"/>
          <a:stretch/>
        </p:blipFill>
        <p:spPr bwMode="auto">
          <a:xfrm>
            <a:off x="262673" y="224608"/>
            <a:ext cx="2530087" cy="162021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부제목 2"/>
          <p:cNvSpPr txBox="1">
            <a:spLocks/>
          </p:cNvSpPr>
          <p:nvPr/>
        </p:nvSpPr>
        <p:spPr>
          <a:xfrm>
            <a:off x="914400" y="5486400"/>
            <a:ext cx="6400800" cy="667512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165100" indent="-114300" algn="l" defTabSz="939800" rtl="0" eaLnBrk="0" fontAlgn="b" latinLnBrk="1" hangingPunct="0">
              <a:spcBef>
                <a:spcPct val="30000"/>
              </a:spcBef>
              <a:spcAft>
                <a:spcPct val="0"/>
              </a:spcAft>
              <a:buFont typeface="Wingdings" charset="2"/>
              <a:buChar char="§"/>
              <a:defRPr lang="ko-KR" altLang="en-US" sz="1400" kern="12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1pPr>
            <a:lvl2pPr marL="342900" indent="-152400" algn="l" defTabSz="939800" rtl="0" eaLnBrk="0" fontAlgn="b" latinLnBrk="1" hangingPunct="0">
              <a:spcBef>
                <a:spcPct val="30000"/>
              </a:spcBef>
              <a:spcAft>
                <a:spcPct val="0"/>
              </a:spcAft>
              <a:buFont typeface="Arial" charset="0"/>
              <a:buChar char="–"/>
              <a:defRPr lang="ko-KR" altLang="en-US" sz="1400" kern="12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2pPr>
            <a:lvl3pPr marL="533400" indent="-114300" algn="l" defTabSz="939800" rtl="0" eaLnBrk="0" fontAlgn="b" latinLnBrk="1" hangingPunct="0">
              <a:spcBef>
                <a:spcPct val="30000"/>
              </a:spcBef>
              <a:spcAft>
                <a:spcPct val="0"/>
              </a:spcAft>
              <a:buFont typeface="Arial" charset="0"/>
              <a:buChar char="•"/>
              <a:defRPr lang="ko-KR" altLang="en-US" sz="1400" kern="12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3pPr>
            <a:lvl4pPr marL="736600" indent="-152400" algn="l" defTabSz="939800" rtl="0" eaLnBrk="0" fontAlgn="b" latinLnBrk="1" hangingPunct="0">
              <a:spcBef>
                <a:spcPct val="30000"/>
              </a:spcBef>
              <a:spcAft>
                <a:spcPct val="0"/>
              </a:spcAft>
              <a:buFont typeface="Arial" charset="0"/>
              <a:buChar char="–"/>
              <a:defRPr lang="ko-KR" altLang="en-US" sz="1400" kern="12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4pPr>
            <a:lvl5pPr marL="901700" indent="-127000" algn="l" defTabSz="939800" rtl="0" eaLnBrk="0" fontAlgn="b" latinLnBrk="1" hangingPunct="0">
              <a:spcBef>
                <a:spcPct val="30000"/>
              </a:spcBef>
              <a:spcAft>
                <a:spcPct val="0"/>
              </a:spcAft>
              <a:buFont typeface="Arial" charset="0"/>
              <a:buChar char="»"/>
              <a:defRPr lang="ko-KR" altLang="en-US" sz="1400" kern="12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0800" indent="0">
              <a:buNone/>
            </a:pPr>
            <a:r>
              <a:rPr kumimoji="0" lang="en-US" altLang="ko-KR" sz="2800" b="1" dirty="0" smtClean="0">
                <a:solidFill>
                  <a:schemeClr val="accent1"/>
                </a:solidFill>
              </a:rPr>
              <a:t>2016</a:t>
            </a:r>
            <a:r>
              <a:rPr kumimoji="0" lang="ko-KR" altLang="en-US" sz="2800" b="1" dirty="0" smtClean="0">
                <a:solidFill>
                  <a:schemeClr val="accent1"/>
                </a:solidFill>
              </a:rPr>
              <a:t>년 </a:t>
            </a:r>
            <a:r>
              <a:rPr kumimoji="0" lang="en-US" altLang="ko-KR" sz="2800" b="1" dirty="0" smtClean="0">
                <a:solidFill>
                  <a:schemeClr val="accent1"/>
                </a:solidFill>
              </a:rPr>
              <a:t>12</a:t>
            </a:r>
            <a:r>
              <a:rPr kumimoji="0" lang="ko-KR" altLang="en-US" sz="2800" b="1" dirty="0" smtClean="0">
                <a:solidFill>
                  <a:schemeClr val="accent1"/>
                </a:solidFill>
              </a:rPr>
              <a:t>월 </a:t>
            </a:r>
            <a:r>
              <a:rPr kumimoji="0" lang="en-US" altLang="ko-KR" sz="2800" b="1" dirty="0" smtClean="0">
                <a:solidFill>
                  <a:schemeClr val="accent1"/>
                </a:solidFill>
              </a:rPr>
              <a:t>27</a:t>
            </a:r>
            <a:r>
              <a:rPr kumimoji="0" lang="ko-KR" altLang="en-US" sz="2800" b="1" dirty="0" smtClean="0">
                <a:solidFill>
                  <a:schemeClr val="accent1"/>
                </a:solidFill>
              </a:rPr>
              <a:t>일</a:t>
            </a:r>
            <a:endParaRPr kumimoji="0" lang="en-US" altLang="ko-KR" sz="2800" b="1" dirty="0" smtClean="0">
              <a:solidFill>
                <a:schemeClr val="accent1"/>
              </a:solidFill>
            </a:endParaRPr>
          </a:p>
          <a:p>
            <a:pPr marL="50800" indent="0">
              <a:buNone/>
            </a:pPr>
            <a:r>
              <a:rPr kumimoji="0" lang="ko-KR" altLang="en-US" sz="2800" b="1" dirty="0" smtClean="0">
                <a:solidFill>
                  <a:schemeClr val="accent1"/>
                </a:solidFill>
              </a:rPr>
              <a:t>장병진</a:t>
            </a:r>
            <a:r>
              <a:rPr kumimoji="0" lang="en-US" altLang="ko-KR" sz="2800" b="1" dirty="0" smtClean="0">
                <a:solidFill>
                  <a:schemeClr val="accent1"/>
                </a:solidFill>
              </a:rPr>
              <a:t>(jangbi882@gmail.com)</a:t>
            </a:r>
            <a:endParaRPr kumimoji="0" lang="ko-KR" altLang="en-US" sz="2800" b="1" dirty="0">
              <a:solidFill>
                <a:schemeClr val="accent1"/>
              </a:solidFill>
            </a:endParaRP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3261" y="5414081"/>
            <a:ext cx="2233413" cy="81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548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381001" y="921494"/>
            <a:ext cx="90749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참고자료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QGIS Training Manual (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한국어판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):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http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://www.osgeo.kr/178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592" y="1583702"/>
            <a:ext cx="7116204" cy="493274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-5288" y="-1"/>
            <a:ext cx="5822384" cy="910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>
            <a:defPPr>
              <a:defRPr lang="ko-KR"/>
            </a:defPPr>
            <a:lvl1pPr>
              <a:defRPr sz="28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defRPr>
            </a:lvl1pPr>
          </a:lstStyle>
          <a:p>
            <a:r>
              <a:rPr lang="en-US" altLang="ko-KR" dirty="0" smtClean="0"/>
              <a:t>I-4. </a:t>
            </a:r>
            <a:r>
              <a:rPr lang="en-US" altLang="ko-KR" dirty="0"/>
              <a:t>QGIS </a:t>
            </a:r>
            <a:r>
              <a:rPr lang="ko-KR" altLang="en-US" dirty="0" smtClean="0"/>
              <a:t>참고자료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3524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381001" y="1052736"/>
            <a:ext cx="90749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예제와 팁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Ujaval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Gandhi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씨가 쓰고 부산대 최송현 교수님이 번역</a:t>
            </a:r>
            <a:endParaRPr lang="en-US" altLang="ko-KR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http://www.qgistutorials.com/ko/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5288" y="-1"/>
            <a:ext cx="5822384" cy="910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>
            <a:defPPr>
              <a:defRPr lang="ko-KR"/>
            </a:defPPr>
            <a:lvl1pPr>
              <a:defRPr sz="28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defRPr>
            </a:lvl1pPr>
          </a:lstStyle>
          <a:p>
            <a:r>
              <a:rPr lang="en-US" altLang="ko-KR" dirty="0" smtClean="0"/>
              <a:t>I-4. </a:t>
            </a:r>
            <a:r>
              <a:rPr lang="en-US" altLang="ko-KR" dirty="0"/>
              <a:t>QGIS </a:t>
            </a:r>
            <a:r>
              <a:rPr lang="ko-KR" altLang="en-US" dirty="0" smtClean="0"/>
              <a:t>참고자료</a:t>
            </a:r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4277" y="2059681"/>
            <a:ext cx="6088436" cy="45109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238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00" y="1999874"/>
            <a:ext cx="6621389" cy="458975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381001" y="993502"/>
            <a:ext cx="90749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참고자료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국립환경인력개발원교육자료 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환경공간정보활용과정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(2013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년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fontAlgn="base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  <a:hlinkClick r:id="rId3"/>
              </a:rPr>
              <a:t>https://ehrd.me.go.kr/member/board/DataEduTextbook_BoardList.do</a:t>
            </a:r>
            <a:endParaRPr lang="ko-KR" altLang="en-US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5288" y="-1"/>
            <a:ext cx="5822384" cy="910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>
            <a:defPPr>
              <a:defRPr lang="ko-KR"/>
            </a:defPPr>
            <a:lvl1pPr>
              <a:defRPr sz="28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defRPr>
            </a:lvl1pPr>
          </a:lstStyle>
          <a:p>
            <a:r>
              <a:rPr lang="en-US" altLang="ko-KR" dirty="0" smtClean="0"/>
              <a:t>I-4. </a:t>
            </a:r>
            <a:r>
              <a:rPr lang="en-US" altLang="ko-KR" dirty="0"/>
              <a:t>QGIS </a:t>
            </a:r>
            <a:r>
              <a:rPr lang="ko-KR" altLang="en-US" dirty="0" smtClean="0"/>
              <a:t>참고자료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2121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381001" y="993502"/>
            <a:ext cx="90749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참고자료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관련 개인 </a:t>
            </a:r>
            <a:r>
              <a:rPr lang="ko-KR" altLang="en-US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블로거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국립공원관리공단 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유병혁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’</a:t>
            </a:r>
          </a:p>
          <a:p>
            <a:pPr fontAlgn="base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http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://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blog.daum.net/geoscience/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5207" y="1999874"/>
            <a:ext cx="6426575" cy="43767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-5288" y="-1"/>
            <a:ext cx="5822384" cy="910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>
            <a:defPPr>
              <a:defRPr lang="ko-KR"/>
            </a:defPPr>
            <a:lvl1pPr>
              <a:defRPr sz="28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defRPr>
            </a:lvl1pPr>
          </a:lstStyle>
          <a:p>
            <a:r>
              <a:rPr lang="en-US" altLang="ko-KR" dirty="0" smtClean="0"/>
              <a:t>I-4. </a:t>
            </a:r>
            <a:r>
              <a:rPr lang="en-US" altLang="ko-KR" dirty="0"/>
              <a:t>QGIS </a:t>
            </a:r>
            <a:r>
              <a:rPr lang="ko-KR" altLang="en-US" dirty="0" smtClean="0"/>
              <a:t>참고자료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6582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381001" y="1052736"/>
            <a:ext cx="90749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참고자료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연구교육용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공간정보플랫폼 연구사업의 </a:t>
            </a:r>
            <a:r>
              <a:rPr lang="ko-KR" altLang="en-US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위키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서비스</a:t>
            </a:r>
            <a:endParaRPr lang="en-US" altLang="ko-KR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http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://geeps.krihs.re.kr/wiki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/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716" y="2129108"/>
            <a:ext cx="6369557" cy="433794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-5288" y="-1"/>
            <a:ext cx="5822384" cy="910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>
            <a:defPPr>
              <a:defRPr lang="ko-KR"/>
            </a:defPPr>
            <a:lvl1pPr>
              <a:defRPr sz="28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defRPr>
            </a:lvl1pPr>
          </a:lstStyle>
          <a:p>
            <a:r>
              <a:rPr lang="en-US" altLang="ko-KR" dirty="0" smtClean="0"/>
              <a:t>I-4. </a:t>
            </a:r>
            <a:r>
              <a:rPr lang="en-US" altLang="ko-KR" dirty="0"/>
              <a:t>QGIS </a:t>
            </a:r>
            <a:r>
              <a:rPr lang="ko-KR" altLang="en-US" dirty="0" smtClean="0"/>
              <a:t>참고자료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1195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88950" y="2286000"/>
            <a:ext cx="880745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  <a:defRPr/>
            </a:pPr>
            <a:r>
              <a:rPr lang="en-US" sz="66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w Cen MT" charset="0"/>
                <a:ea typeface="맑은 고딕"/>
                <a:cs typeface="맑은 고딕"/>
              </a:rPr>
              <a:t>II. QGIS</a:t>
            </a:r>
            <a:r>
              <a:rPr lang="ko-KR" altLang="en-US" sz="66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w Cen MT" charset="0"/>
                <a:ea typeface="맑은 고딕"/>
                <a:cs typeface="맑은 고딕"/>
              </a:rPr>
              <a:t> 기본 기능 </a:t>
            </a:r>
            <a:endParaRPr lang="en-US" sz="6600" b="1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Tw Cen MT" charset="0"/>
              <a:ea typeface="맑은 고딕"/>
              <a:cs typeface="맑은 고딕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9600" y="4114800"/>
            <a:ext cx="8662537" cy="2495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165100" indent="-114300" algn="ctr" defTabSz="939800" eaLnBrk="0" fontAlgn="b" hangingPunct="0">
              <a:spcBef>
                <a:spcPct val="30000"/>
              </a:spcBef>
              <a:spcAft>
                <a:spcPct val="0"/>
              </a:spcAft>
            </a:pPr>
            <a:r>
              <a:rPr lang="ko-KR" altLang="en-US" sz="2800" dirty="0" smtClean="0">
                <a:solidFill>
                  <a:srgbClr val="FF0000"/>
                </a:solidFill>
                <a:latin typeface="+mn-ea"/>
                <a:ea typeface="+mn-ea"/>
              </a:rPr>
              <a:t>- 일러두기 </a:t>
            </a:r>
            <a:r>
              <a:rPr lang="en-US" altLang="ko-KR" sz="2800" dirty="0" smtClean="0">
                <a:solidFill>
                  <a:srgbClr val="FF0000"/>
                </a:solidFill>
                <a:latin typeface="+mn-ea"/>
                <a:ea typeface="+mn-ea"/>
              </a:rPr>
              <a:t>-</a:t>
            </a:r>
          </a:p>
          <a:p>
            <a:pPr marL="165100" indent="-114300" defTabSz="939800" eaLnBrk="0" fontAlgn="b" hangingPunct="0">
              <a:spcBef>
                <a:spcPct val="30000"/>
              </a:spcBef>
              <a:spcAft>
                <a:spcPct val="0"/>
              </a:spcAft>
              <a:buFont typeface="Arial" pitchFamily="34" charset="0"/>
              <a:buChar char="•"/>
            </a:pP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본 교재는 미국 하버드 대학교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Center for Geographic Analysis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의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QGIS Workshop Manual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의 내용을 일부 포함하고 있습니다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하버드 대학교의 해당 자료는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  <a:hlinkClick r:id="rId6"/>
              </a:rPr>
              <a:t>http://maps.cga.harvard.edu/qgis/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에서 살펴볼 수 있습니다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하버드 대학교의 자료와 본 자료는 모두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Creative Commons License CC-BY-NC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을 따릅니다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본 교재에서는 교육의 편의상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Windows 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기반의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QGIS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위주로 설명합니다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본 교재에서 사용하는 이미지의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QGIS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버젼은 교육용 버젼과 다를 수 있으나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,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기능상 차이는 없습니다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sz="14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4" name="그림 6" descr="OSGeo_logo_750_317.png"/>
          <p:cNvPicPr>
            <a:picLocks noChangeAspect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0" y="0"/>
            <a:ext cx="2381250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TextBox 14"/>
          <p:cNvSpPr txBox="1"/>
          <p:nvPr/>
        </p:nvSpPr>
        <p:spPr>
          <a:xfrm>
            <a:off x="945444" y="112889"/>
            <a:ext cx="1219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  <a:spcAft>
                <a:spcPct val="0"/>
              </a:spcAft>
            </a:pPr>
            <a:r>
              <a:rPr lang="ko-KR" altLang="en-US" sz="1600" dirty="0" smtClean="0">
                <a:solidFill>
                  <a:srgbClr val="008000"/>
                </a:solidFill>
                <a:latin typeface="+mn-lt"/>
                <a:ea typeface="맑은 고딕"/>
                <a:cs typeface="맑은 고딕"/>
              </a:rPr>
              <a:t>한국어 지부</a:t>
            </a:r>
            <a:endParaRPr lang="en-US" sz="1600" dirty="0" smtClean="0">
              <a:solidFill>
                <a:srgbClr val="008000"/>
              </a:solidFill>
              <a:latin typeface="+mn-lt"/>
              <a:ea typeface="맑은 고딕"/>
              <a:cs typeface="맑은 고딕"/>
            </a:endParaRPr>
          </a:p>
        </p:txBody>
      </p:sp>
      <p:pic>
        <p:nvPicPr>
          <p:cNvPr id="16" name="Picture 7" descr="qgis_logo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9130034" y="0"/>
            <a:ext cx="682771" cy="764704"/>
          </a:xfrm>
          <a:prstGeom prst="rect">
            <a:avLst/>
          </a:prstGeom>
        </p:spPr>
      </p:pic>
      <p:pic>
        <p:nvPicPr>
          <p:cNvPr id="17" name="Picture 8" descr="geoserver-logo-1.pn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7545858" y="739817"/>
            <a:ext cx="1440160" cy="456935"/>
          </a:xfrm>
          <a:prstGeom prst="rect">
            <a:avLst/>
          </a:prstGeom>
        </p:spPr>
      </p:pic>
      <p:pic>
        <p:nvPicPr>
          <p:cNvPr id="18" name="Picture 9" descr="스크린샷 2010-11-23 오후 2.14.46.png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9094391" y="1052736"/>
            <a:ext cx="755153" cy="761777"/>
          </a:xfrm>
          <a:prstGeom prst="rect">
            <a:avLst/>
          </a:prstGeom>
        </p:spPr>
      </p:pic>
      <p:pic>
        <p:nvPicPr>
          <p:cNvPr id="19" name="Picture 10" descr="mapfish_white.png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8121922" y="0"/>
            <a:ext cx="856456" cy="456777"/>
          </a:xfrm>
          <a:prstGeom prst="rect">
            <a:avLst/>
          </a:prstGeom>
        </p:spPr>
      </p:pic>
      <p:pic>
        <p:nvPicPr>
          <p:cNvPr id="20" name="Picture 14" descr="openlayers_logo.png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6321722" y="177800"/>
            <a:ext cx="1549400" cy="294386"/>
          </a:xfrm>
          <a:prstGeom prst="rect">
            <a:avLst/>
          </a:prstGeom>
        </p:spPr>
      </p:pic>
      <p:grpSp>
        <p:nvGrpSpPr>
          <p:cNvPr id="3" name="그룹 20"/>
          <p:cNvGrpSpPr/>
          <p:nvPr/>
        </p:nvGrpSpPr>
        <p:grpSpPr>
          <a:xfrm>
            <a:off x="6465738" y="772933"/>
            <a:ext cx="936104" cy="351811"/>
            <a:chOff x="3728864" y="1060965"/>
            <a:chExt cx="1427336" cy="567835"/>
          </a:xfrm>
        </p:grpSpPr>
        <p:pic>
          <p:nvPicPr>
            <p:cNvPr id="22" name="Picture 1"/>
            <p:cNvPicPr>
              <a:picLocks noChangeAspect="1" noChangeArrowheads="1"/>
            </p:cNvPicPr>
            <p:nvPr/>
          </p:nvPicPr>
          <p:blipFill>
            <a:blip r:embed="rId13" cstate="print"/>
            <a:srcRect/>
            <a:stretch>
              <a:fillRect/>
            </a:stretch>
          </p:blipFill>
          <p:spPr bwMode="auto">
            <a:xfrm>
              <a:off x="4318000" y="1130570"/>
              <a:ext cx="838200" cy="4286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3" name="Picture 2"/>
            <p:cNvPicPr>
              <a:picLocks noChangeAspect="1" noChangeArrowheads="1"/>
            </p:cNvPicPr>
            <p:nvPr/>
          </p:nvPicPr>
          <p:blipFill>
            <a:blip r:embed="rId14" cstate="print"/>
            <a:srcRect/>
            <a:stretch>
              <a:fillRect/>
            </a:stretch>
          </p:blipFill>
          <p:spPr bwMode="auto">
            <a:xfrm>
              <a:off x="3728864" y="1060965"/>
              <a:ext cx="576064" cy="5678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24" name="Picture 23" descr="banner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5" cstate="print"/>
          <a:stretch>
            <a:fillRect/>
          </a:stretch>
        </p:blipFill>
        <p:spPr>
          <a:xfrm>
            <a:off x="7761882" y="1395204"/>
            <a:ext cx="1152128" cy="305604"/>
          </a:xfrm>
          <a:prstGeom prst="rect">
            <a:avLst/>
          </a:prstGeom>
        </p:spPr>
      </p:pic>
      <p:pic>
        <p:nvPicPr>
          <p:cNvPr id="25" name="Picture 2" descr="GeoNode"/>
          <p:cNvPicPr>
            <a:picLocks noChangeAspect="1" noChangeArrowheads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6393730" y="1346877"/>
            <a:ext cx="1152128" cy="399968"/>
          </a:xfrm>
          <a:prstGeom prst="rect">
            <a:avLst/>
          </a:prstGeom>
          <a:noFill/>
        </p:spPr>
      </p:pic>
      <p:pic>
        <p:nvPicPr>
          <p:cNvPr id="26" name="Picture 26" descr="gdal-logo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7" cstate="print"/>
          <a:stretch>
            <a:fillRect/>
          </a:stretch>
        </p:blipFill>
        <p:spPr>
          <a:xfrm>
            <a:off x="5385618" y="44624"/>
            <a:ext cx="504056" cy="504056"/>
          </a:xfrm>
          <a:prstGeom prst="rect">
            <a:avLst/>
          </a:prstGeom>
        </p:spPr>
      </p:pic>
      <p:pic>
        <p:nvPicPr>
          <p:cNvPr id="27" name="Picture 27" descr="geotools-logo.pn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8" cstate="print"/>
          <a:stretch>
            <a:fillRect/>
          </a:stretch>
        </p:blipFill>
        <p:spPr>
          <a:xfrm>
            <a:off x="5277370" y="836712"/>
            <a:ext cx="1044352" cy="274252"/>
          </a:xfrm>
          <a:prstGeom prst="rect">
            <a:avLst/>
          </a:prstGeom>
        </p:spPr>
      </p:pic>
      <p:pic>
        <p:nvPicPr>
          <p:cNvPr id="28" name="Picture 2" descr="http://www.alpix.com/3d/worldwin/WWJ/NASA_WorldWind_Logo_NoShadow.jpg"/>
          <p:cNvPicPr>
            <a:picLocks noChangeAspect="1" noChangeArrowheads="1"/>
          </p:cNvPicPr>
          <p:nvPr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5241602" y="1365176"/>
            <a:ext cx="1040459" cy="33563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0402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148" y="1590123"/>
            <a:ext cx="6880787" cy="5002199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70499" y="9714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QGIS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사용자 인터페이스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이해하기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2908" y="1520242"/>
            <a:ext cx="2160240" cy="20774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+mj-ea"/>
                <a:ea typeface="+mj-ea"/>
              </a:rPr>
              <a:t>① 메뉴 </a:t>
            </a:r>
            <a:endParaRPr lang="en-US" altLang="ko-KR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ko-KR" dirty="0" smtClean="0">
                <a:solidFill>
                  <a:srgbClr val="000000"/>
                </a:solidFill>
                <a:latin typeface="+mj-ea"/>
                <a:ea typeface="+mj-ea"/>
              </a:rPr>
              <a:t>②</a:t>
            </a:r>
            <a:r>
              <a:rPr lang="en-US" altLang="ko-KR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dirty="0" smtClean="0">
                <a:solidFill>
                  <a:srgbClr val="000000"/>
                </a:solidFill>
                <a:latin typeface="+mj-ea"/>
                <a:ea typeface="+mj-ea"/>
              </a:rPr>
              <a:t>도구 모음</a:t>
            </a:r>
            <a:endParaRPr lang="en-US" altLang="ko-KR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+mj-ea"/>
                <a:ea typeface="+mj-ea"/>
              </a:rPr>
              <a:t>③ 지도 범례</a:t>
            </a:r>
            <a:endParaRPr lang="en-US" altLang="ko-KR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+mj-ea"/>
                <a:ea typeface="+mj-ea"/>
              </a:rPr>
              <a:t>④ 지도 창</a:t>
            </a:r>
            <a:endParaRPr lang="en-US" altLang="ko-KR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+mj-ea"/>
                <a:ea typeface="+mj-ea"/>
              </a:rPr>
              <a:t>⑤ 지도 </a:t>
            </a:r>
            <a:r>
              <a:rPr lang="ko-KR" altLang="en-US" dirty="0" err="1" smtClean="0">
                <a:solidFill>
                  <a:srgbClr val="000000"/>
                </a:solidFill>
                <a:latin typeface="+mj-ea"/>
                <a:ea typeface="+mj-ea"/>
              </a:rPr>
              <a:t>오버뷰</a:t>
            </a:r>
            <a:r>
              <a:rPr lang="ko-KR" altLang="en-US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endParaRPr lang="en-US" altLang="ko-KR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+mj-ea"/>
                <a:ea typeface="+mj-ea"/>
              </a:rPr>
              <a:t>⑥ 상태 표시줄 </a:t>
            </a:r>
          </a:p>
        </p:txBody>
      </p:sp>
      <p:sp>
        <p:nvSpPr>
          <p:cNvPr id="7" name="타원 6"/>
          <p:cNvSpPr/>
          <p:nvPr/>
        </p:nvSpPr>
        <p:spPr>
          <a:xfrm>
            <a:off x="2432720" y="1629470"/>
            <a:ext cx="288032" cy="287362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</a:p>
        </p:txBody>
      </p:sp>
      <p:sp>
        <p:nvSpPr>
          <p:cNvPr id="8" name="타원 7"/>
          <p:cNvSpPr/>
          <p:nvPr/>
        </p:nvSpPr>
        <p:spPr>
          <a:xfrm>
            <a:off x="5529064" y="1844824"/>
            <a:ext cx="288032" cy="287362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</a:p>
        </p:txBody>
      </p:sp>
      <p:sp>
        <p:nvSpPr>
          <p:cNvPr id="9" name="타원 8"/>
          <p:cNvSpPr/>
          <p:nvPr/>
        </p:nvSpPr>
        <p:spPr>
          <a:xfrm>
            <a:off x="2544001" y="3121335"/>
            <a:ext cx="288032" cy="287362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</a:p>
        </p:txBody>
      </p:sp>
      <p:sp>
        <p:nvSpPr>
          <p:cNvPr id="10" name="타원 9"/>
          <p:cNvSpPr/>
          <p:nvPr/>
        </p:nvSpPr>
        <p:spPr>
          <a:xfrm>
            <a:off x="4366072" y="4809976"/>
            <a:ext cx="288032" cy="287362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</a:p>
        </p:txBody>
      </p:sp>
      <p:sp>
        <p:nvSpPr>
          <p:cNvPr id="11" name="타원 10"/>
          <p:cNvSpPr/>
          <p:nvPr/>
        </p:nvSpPr>
        <p:spPr>
          <a:xfrm>
            <a:off x="2255969" y="4758504"/>
            <a:ext cx="288032" cy="287362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</a:p>
        </p:txBody>
      </p:sp>
      <p:sp>
        <p:nvSpPr>
          <p:cNvPr id="12" name="타원 11"/>
          <p:cNvSpPr/>
          <p:nvPr/>
        </p:nvSpPr>
        <p:spPr>
          <a:xfrm>
            <a:off x="4774478" y="6175622"/>
            <a:ext cx="288032" cy="287362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09079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22100" y="1463668"/>
            <a:ext cx="9102686" cy="49806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2099" y="2405796"/>
            <a:ext cx="2832256" cy="23538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76472" y="3523783"/>
            <a:ext cx="3421488" cy="25918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직사각형 7"/>
          <p:cNvSpPr/>
          <p:nvPr/>
        </p:nvSpPr>
        <p:spPr>
          <a:xfrm>
            <a:off x="8044980" y="5628702"/>
            <a:ext cx="1114983" cy="42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툴박스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4188506" y="5059392"/>
            <a:ext cx="1114983" cy="42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모델러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1692229" y="3835256"/>
            <a:ext cx="836237" cy="42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툴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270499" y="9714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화면구성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분석 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프래임워크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4218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488504" y="1556792"/>
            <a:ext cx="7270750" cy="4195762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ko-KR" altLang="en-US" sz="1800" dirty="0" smtClean="0"/>
              <a:t>지원 공간정보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벡터 데이터</a:t>
            </a:r>
            <a:r>
              <a:rPr lang="en-US" altLang="ko-KR" sz="1800" dirty="0" smtClean="0"/>
              <a:t>: Shape, DXF, SDTS, S-57, File GDB…</a:t>
            </a:r>
          </a:p>
          <a:p>
            <a:pPr lvl="1"/>
            <a:r>
              <a:rPr lang="ko-KR" altLang="en-US" sz="1800" dirty="0" err="1" smtClean="0"/>
              <a:t>래스터</a:t>
            </a:r>
            <a:r>
              <a:rPr lang="ko-KR" altLang="en-US" sz="1800" dirty="0" smtClean="0"/>
              <a:t> 데이터</a:t>
            </a:r>
            <a:r>
              <a:rPr lang="en-US" altLang="ko-KR" sz="1800" dirty="0" smtClean="0"/>
              <a:t>: Tiff. JPG, PNG, IMG, </a:t>
            </a:r>
            <a:r>
              <a:rPr lang="en-US" altLang="ko-KR" sz="1800" dirty="0" err="1" smtClean="0"/>
              <a:t>ArcGRID</a:t>
            </a:r>
            <a:r>
              <a:rPr lang="en-US" altLang="ko-KR" sz="1800" dirty="0" smtClean="0"/>
              <a:t>…</a:t>
            </a:r>
          </a:p>
          <a:p>
            <a:pPr lvl="1"/>
            <a:r>
              <a:rPr lang="en-US" altLang="ko-KR" sz="1800" dirty="0" err="1" smtClean="0"/>
              <a:t>GeoDB</a:t>
            </a:r>
            <a:r>
              <a:rPr lang="en-US" altLang="ko-KR" sz="1800" dirty="0" smtClean="0"/>
              <a:t>: Oracle Spatial, MS SQL Server, </a:t>
            </a:r>
            <a:r>
              <a:rPr lang="en-US" altLang="ko-KR" sz="1800" dirty="0" err="1" smtClean="0"/>
              <a:t>PostGIS</a:t>
            </a:r>
            <a:r>
              <a:rPr lang="en-US" altLang="ko-KR" sz="1800" dirty="0" smtClean="0"/>
              <a:t>…</a:t>
            </a:r>
          </a:p>
          <a:p>
            <a:pPr lvl="1"/>
            <a:r>
              <a:rPr lang="ko-KR" altLang="en-US" sz="1800" dirty="0" smtClean="0"/>
              <a:t>표준 웹 인터페이스</a:t>
            </a:r>
            <a:r>
              <a:rPr lang="en-US" altLang="ko-KR" sz="1800" dirty="0" smtClean="0"/>
              <a:t>: WMS, WFS, WMTS, WCS…</a:t>
            </a:r>
          </a:p>
          <a:p>
            <a:r>
              <a:rPr lang="ko-KR" altLang="en-US" sz="1800" dirty="0" smtClean="0"/>
              <a:t>특징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엄청나게 다양한 파일 포맷을 지원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모든 표준좌표계와 사용자 </a:t>
            </a:r>
            <a:r>
              <a:rPr lang="ko-KR" altLang="en-US" sz="1800" dirty="0" err="1" smtClean="0"/>
              <a:t>좌표계</a:t>
            </a:r>
            <a:r>
              <a:rPr lang="ko-KR" altLang="en-US" sz="1800" dirty="0" smtClean="0"/>
              <a:t> 지원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대용량 자료도 빠르게 볼 수 있음</a:t>
            </a:r>
            <a:endParaRPr lang="en-US" altLang="ko-KR" sz="1800" dirty="0" smtClean="0"/>
          </a:p>
          <a:p>
            <a:r>
              <a:rPr lang="ko-KR" altLang="en-US" sz="1800" dirty="0" smtClean="0"/>
              <a:t>비교</a:t>
            </a:r>
            <a:endParaRPr lang="en-US" altLang="ko-KR" sz="1800" dirty="0" smtClean="0"/>
          </a:p>
          <a:p>
            <a:pPr lvl="1"/>
            <a:r>
              <a:rPr lang="ko-KR" altLang="en-US" sz="1800" dirty="0" err="1" smtClean="0"/>
              <a:t>기능측면</a:t>
            </a:r>
            <a:r>
              <a:rPr lang="en-US" altLang="ko-KR" sz="1800" dirty="0" smtClean="0"/>
              <a:t>: QGIS = ArcMap</a:t>
            </a:r>
          </a:p>
          <a:p>
            <a:pPr lvl="1"/>
            <a:r>
              <a:rPr lang="ko-KR" altLang="en-US" sz="1800" dirty="0" err="1" smtClean="0"/>
              <a:t>편의성측면</a:t>
            </a:r>
            <a:r>
              <a:rPr lang="en-US" altLang="ko-KR" sz="1800" dirty="0" smtClean="0"/>
              <a:t>: QGIS &lt; ArcMap</a:t>
            </a:r>
          </a:p>
          <a:p>
            <a:pPr lvl="1"/>
            <a:r>
              <a:rPr lang="ko-KR" altLang="en-US" sz="1800" dirty="0" err="1" smtClean="0"/>
              <a:t>포맷지원</a:t>
            </a:r>
            <a:r>
              <a:rPr lang="en-US" altLang="ko-KR" sz="1800" dirty="0" smtClean="0"/>
              <a:t>: QGIS &gt;&gt; ArcMap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8254" y="1422068"/>
            <a:ext cx="3361731" cy="2345515"/>
          </a:xfrm>
          <a:prstGeom prst="rect">
            <a:avLst/>
          </a:prstGeom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9494" y="3861048"/>
            <a:ext cx="3385600" cy="221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381001" y="10527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공간정보 보기 기능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2850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488504" y="1531094"/>
            <a:ext cx="7270750" cy="4195762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ko-KR" altLang="en-US" sz="1800" dirty="0" smtClean="0"/>
              <a:t>데이터</a:t>
            </a:r>
            <a:r>
              <a:rPr lang="en-US" altLang="ko-KR" sz="1800" dirty="0" smtClean="0"/>
              <a:t> </a:t>
            </a:r>
            <a:r>
              <a:rPr lang="ko-KR" altLang="en-US" sz="1800" dirty="0" err="1" smtClean="0"/>
              <a:t>상세조회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벡터 데이터 </a:t>
            </a:r>
            <a:r>
              <a:rPr lang="ko-KR" altLang="en-US" sz="1800" dirty="0" err="1" smtClean="0"/>
              <a:t>속성조회</a:t>
            </a:r>
            <a:endParaRPr lang="en-US" altLang="ko-KR" sz="1800" dirty="0"/>
          </a:p>
          <a:p>
            <a:pPr lvl="1"/>
            <a:r>
              <a:rPr lang="ko-KR" altLang="en-US" sz="1800" dirty="0" err="1" smtClean="0"/>
              <a:t>래스터</a:t>
            </a:r>
            <a:r>
              <a:rPr lang="ko-KR" altLang="en-US" sz="1800" dirty="0" smtClean="0"/>
              <a:t> 데이터 다중 채널 </a:t>
            </a:r>
            <a:r>
              <a:rPr lang="ko-KR" altLang="en-US" sz="1800" dirty="0" err="1" smtClean="0"/>
              <a:t>값조회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계산식 및 </a:t>
            </a:r>
            <a:r>
              <a:rPr lang="en-US" altLang="ko-KR" sz="1800" dirty="0" smtClean="0"/>
              <a:t>SQL</a:t>
            </a:r>
            <a:r>
              <a:rPr lang="ko-KR" altLang="en-US" sz="1800" dirty="0" smtClean="0"/>
              <a:t>을 이용한 </a:t>
            </a:r>
            <a:r>
              <a:rPr lang="ko-KR" altLang="en-US" sz="1800" dirty="0" err="1" smtClean="0"/>
              <a:t>공간자료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필터링</a:t>
            </a:r>
            <a:endParaRPr lang="en-US" altLang="ko-KR" sz="1800" dirty="0" smtClean="0"/>
          </a:p>
          <a:p>
            <a:r>
              <a:rPr lang="ko-KR" altLang="en-US" sz="1800" dirty="0" smtClean="0"/>
              <a:t>특징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기본적인 </a:t>
            </a:r>
            <a:r>
              <a:rPr lang="ko-KR" altLang="en-US" sz="1800" dirty="0" err="1" smtClean="0"/>
              <a:t>속성기능</a:t>
            </a:r>
            <a:r>
              <a:rPr lang="ko-KR" altLang="en-US" sz="1800" dirty="0" smtClean="0"/>
              <a:t> 다 됨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찾기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바꾸기 편의성 떨어짐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계산식을 통한 기능은 뛰어남</a:t>
            </a:r>
            <a:endParaRPr lang="en-US" altLang="ko-KR" sz="1800" dirty="0" smtClean="0"/>
          </a:p>
          <a:p>
            <a:r>
              <a:rPr lang="ko-KR" altLang="en-US" sz="1800" dirty="0"/>
              <a:t>비교</a:t>
            </a:r>
            <a:endParaRPr lang="en-US" altLang="ko-KR" sz="1800" dirty="0"/>
          </a:p>
          <a:p>
            <a:pPr lvl="1"/>
            <a:r>
              <a:rPr lang="ko-KR" altLang="en-US" sz="1800" dirty="0" err="1"/>
              <a:t>기능측면</a:t>
            </a:r>
            <a:r>
              <a:rPr lang="en-US" altLang="ko-KR" sz="1800" dirty="0"/>
              <a:t>: QGIS </a:t>
            </a:r>
            <a:r>
              <a:rPr lang="en-US" altLang="ko-KR" sz="1800" dirty="0" smtClean="0"/>
              <a:t>&lt; ArcMap</a:t>
            </a:r>
            <a:endParaRPr lang="en-US" altLang="ko-KR" sz="1800" dirty="0"/>
          </a:p>
          <a:p>
            <a:pPr lvl="1"/>
            <a:r>
              <a:rPr lang="ko-KR" altLang="en-US" sz="1800" dirty="0" err="1"/>
              <a:t>성능측면</a:t>
            </a:r>
            <a:r>
              <a:rPr lang="en-US" altLang="ko-KR" sz="1800" dirty="0"/>
              <a:t>: QGIS = </a:t>
            </a:r>
            <a:r>
              <a:rPr lang="en-US" altLang="ko-KR" sz="1800" dirty="0" smtClean="0"/>
              <a:t>ArcMap</a:t>
            </a:r>
            <a:endParaRPr lang="en-US" altLang="ko-KR" sz="18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6008" y="1035550"/>
            <a:ext cx="3741426" cy="2177427"/>
          </a:xfrm>
          <a:prstGeom prst="rect">
            <a:avLst/>
          </a:prstGeom>
        </p:spPr>
      </p:pic>
      <p:pic>
        <p:nvPicPr>
          <p:cNvPr id="2050" name="Picture 2" descr="Captu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6786" y="3212977"/>
            <a:ext cx="4894332" cy="323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381001" y="10527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 상세조회 기능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6260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7013" y="2204864"/>
            <a:ext cx="8807450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  <a:defRPr/>
            </a:pPr>
            <a:r>
              <a:rPr lang="en-US" altLang="ko-KR" sz="4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w Cen MT" charset="0"/>
                <a:ea typeface="맑은 고딕"/>
                <a:cs typeface="맑은 고딕"/>
              </a:rPr>
              <a:t>I. QGIS </a:t>
            </a:r>
            <a:r>
              <a:rPr lang="ko-KR" altLang="en-US" sz="4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w Cen MT" charset="0"/>
                <a:ea typeface="맑은 고딕"/>
                <a:cs typeface="맑은 고딕"/>
              </a:rPr>
              <a:t>설치 및 환경설정</a:t>
            </a:r>
            <a:endParaRPr lang="en-US" altLang="ko-KR" sz="4800" b="1" dirty="0" smtClean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Tw Cen MT" charset="0"/>
              <a:ea typeface="맑은 고딕"/>
              <a:cs typeface="맑은 고딕"/>
            </a:endParaRPr>
          </a:p>
        </p:txBody>
      </p:sp>
      <p:pic>
        <p:nvPicPr>
          <p:cNvPr id="12" name="Picture 7" descr="qgis_logo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130034" y="0"/>
            <a:ext cx="682771" cy="764704"/>
          </a:xfrm>
          <a:prstGeom prst="rect">
            <a:avLst/>
          </a:prstGeom>
        </p:spPr>
      </p:pic>
      <p:pic>
        <p:nvPicPr>
          <p:cNvPr id="13" name="Picture 8" descr="geoserver-logo-1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7545858" y="739817"/>
            <a:ext cx="1440160" cy="456935"/>
          </a:xfrm>
          <a:prstGeom prst="rect">
            <a:avLst/>
          </a:prstGeom>
        </p:spPr>
      </p:pic>
      <p:pic>
        <p:nvPicPr>
          <p:cNvPr id="14" name="Picture 9" descr="스크린샷 2010-11-23 오후 2.14.46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9094391" y="1052736"/>
            <a:ext cx="755153" cy="761777"/>
          </a:xfrm>
          <a:prstGeom prst="rect">
            <a:avLst/>
          </a:prstGeom>
        </p:spPr>
      </p:pic>
      <p:pic>
        <p:nvPicPr>
          <p:cNvPr id="15" name="Picture 10" descr="mapfish_white.pn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8121922" y="0"/>
            <a:ext cx="856456" cy="456777"/>
          </a:xfrm>
          <a:prstGeom prst="rect">
            <a:avLst/>
          </a:prstGeom>
        </p:spPr>
      </p:pic>
      <p:pic>
        <p:nvPicPr>
          <p:cNvPr id="16" name="Picture 14" descr="openlayers_logo.pn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6321722" y="177800"/>
            <a:ext cx="1549400" cy="294386"/>
          </a:xfrm>
          <a:prstGeom prst="rect">
            <a:avLst/>
          </a:prstGeom>
        </p:spPr>
      </p:pic>
      <p:grpSp>
        <p:nvGrpSpPr>
          <p:cNvPr id="17" name="그룹 16"/>
          <p:cNvGrpSpPr/>
          <p:nvPr/>
        </p:nvGrpSpPr>
        <p:grpSpPr>
          <a:xfrm>
            <a:off x="6465738" y="772933"/>
            <a:ext cx="936104" cy="351811"/>
            <a:chOff x="3728864" y="1060965"/>
            <a:chExt cx="1427336" cy="567835"/>
          </a:xfrm>
        </p:grpSpPr>
        <p:pic>
          <p:nvPicPr>
            <p:cNvPr id="18" name="Picture 1"/>
            <p:cNvPicPr>
              <a:picLocks noChangeAspect="1" noChangeArrowheads="1"/>
            </p:cNvPicPr>
            <p:nvPr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4318000" y="1130570"/>
              <a:ext cx="838200" cy="4286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9" name="Picture 2"/>
            <p:cNvPicPr>
              <a:picLocks noChangeAspect="1" noChangeArrowheads="1"/>
            </p:cNvPicPr>
            <p:nvPr/>
          </p:nvPicPr>
          <p:blipFill>
            <a:blip r:embed="rId11" cstate="print"/>
            <a:srcRect/>
            <a:stretch>
              <a:fillRect/>
            </a:stretch>
          </p:blipFill>
          <p:spPr bwMode="auto">
            <a:xfrm>
              <a:off x="3728864" y="1060965"/>
              <a:ext cx="576064" cy="5678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20" name="Picture 23" descr="banner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2" cstate="print"/>
          <a:stretch>
            <a:fillRect/>
          </a:stretch>
        </p:blipFill>
        <p:spPr>
          <a:xfrm>
            <a:off x="7761882" y="1395204"/>
            <a:ext cx="1152128" cy="305604"/>
          </a:xfrm>
          <a:prstGeom prst="rect">
            <a:avLst/>
          </a:prstGeom>
        </p:spPr>
      </p:pic>
      <p:pic>
        <p:nvPicPr>
          <p:cNvPr id="21" name="Picture 2" descr="GeoNode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6393730" y="1346877"/>
            <a:ext cx="1152128" cy="399968"/>
          </a:xfrm>
          <a:prstGeom prst="rect">
            <a:avLst/>
          </a:prstGeom>
          <a:noFill/>
        </p:spPr>
      </p:pic>
      <p:pic>
        <p:nvPicPr>
          <p:cNvPr id="22" name="Picture 26" descr="gdal-logo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4" cstate="print"/>
          <a:stretch>
            <a:fillRect/>
          </a:stretch>
        </p:blipFill>
        <p:spPr>
          <a:xfrm>
            <a:off x="5385618" y="44624"/>
            <a:ext cx="504056" cy="504056"/>
          </a:xfrm>
          <a:prstGeom prst="rect">
            <a:avLst/>
          </a:prstGeom>
        </p:spPr>
      </p:pic>
      <p:pic>
        <p:nvPicPr>
          <p:cNvPr id="23" name="Picture 27" descr="geotools-logo.pn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5" cstate="print"/>
          <a:stretch>
            <a:fillRect/>
          </a:stretch>
        </p:blipFill>
        <p:spPr>
          <a:xfrm>
            <a:off x="5277370" y="836712"/>
            <a:ext cx="1044352" cy="274252"/>
          </a:xfrm>
          <a:prstGeom prst="rect">
            <a:avLst/>
          </a:prstGeom>
        </p:spPr>
      </p:pic>
      <p:pic>
        <p:nvPicPr>
          <p:cNvPr id="24" name="Picture 2" descr="http://www.alpix.com/3d/worldwin/WWJ/NASA_WorldWind_Logo_NoShadow.jpg"/>
          <p:cNvPicPr>
            <a:picLocks noChangeAspect="1" noChangeArrowheads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5241602" y="1365176"/>
            <a:ext cx="1040459" cy="335632"/>
          </a:xfrm>
          <a:prstGeom prst="rect">
            <a:avLst/>
          </a:prstGeom>
          <a:noFill/>
        </p:spPr>
      </p:pic>
      <p:sp>
        <p:nvSpPr>
          <p:cNvPr id="25" name="TextBox 24"/>
          <p:cNvSpPr txBox="1"/>
          <p:nvPr/>
        </p:nvSpPr>
        <p:spPr>
          <a:xfrm>
            <a:off x="609600" y="4114799"/>
            <a:ext cx="8662537" cy="2500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165100" indent="-114300" algn="ctr" defTabSz="939800" eaLnBrk="0" fontAlgn="b" hangingPunct="0">
              <a:spcBef>
                <a:spcPct val="30000"/>
              </a:spcBef>
              <a:spcAft>
                <a:spcPct val="0"/>
              </a:spcAft>
            </a:pPr>
            <a:r>
              <a:rPr lang="ko-KR" altLang="en-US" sz="2800" dirty="0" smtClean="0">
                <a:solidFill>
                  <a:srgbClr val="FF0000"/>
                </a:solidFill>
                <a:latin typeface="+mn-ea"/>
                <a:ea typeface="+mn-ea"/>
              </a:rPr>
              <a:t>- 일러두기 </a:t>
            </a:r>
            <a:r>
              <a:rPr lang="en-US" altLang="ko-KR" sz="2800" dirty="0" smtClean="0">
                <a:solidFill>
                  <a:srgbClr val="FF0000"/>
                </a:solidFill>
                <a:latin typeface="+mn-ea"/>
                <a:ea typeface="+mn-ea"/>
              </a:rPr>
              <a:t>-</a:t>
            </a:r>
          </a:p>
          <a:p>
            <a:pPr marL="165100" indent="-114300" defTabSz="939800" eaLnBrk="0" fontAlgn="b" hangingPunct="0">
              <a:spcBef>
                <a:spcPct val="30000"/>
              </a:spcBef>
              <a:spcAft>
                <a:spcPct val="0"/>
              </a:spcAft>
              <a:buFont typeface="Arial" pitchFamily="34" charset="0"/>
              <a:buChar char="•"/>
            </a:pP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본 자료는 모두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Creative Commons License CC-BY-NC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을 따릅니다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본 교재에서는 교육의 편의상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Windows 32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비트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기반의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QGIS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위주로 설명합니다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altLang="ko-KR" sz="14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본 교재에서 사용하는 이미지의 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QGIS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버전은 최신 버전과 다를 수 있으나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,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기능상 차이는 없습니다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</a:p>
          <a:p>
            <a:pPr marL="165100" indent="-114300" defTabSz="939800" eaLnBrk="0" fontAlgn="b" hangingPunct="0">
              <a:spcBef>
                <a:spcPct val="30000"/>
              </a:spcBef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본 교재에서 사용하는 샘플 데이터 셋은 실제 정보와 다르므로 교육용 이외에는 사용할 수 없습니다</a:t>
            </a:r>
            <a:r>
              <a:rPr lang="en-US" altLang="ko-KR" sz="14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  <a:r>
              <a:rPr lang="ko-KR" altLang="en-US" sz="14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endParaRPr lang="en-US" sz="14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488504" y="1556792"/>
            <a:ext cx="7270750" cy="4195762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ko-KR" altLang="en-US" sz="1800" dirty="0" smtClean="0"/>
              <a:t>가시화 방법</a:t>
            </a:r>
            <a:endParaRPr lang="en-US" altLang="ko-KR" sz="1800" dirty="0" smtClean="0"/>
          </a:p>
          <a:p>
            <a:pPr lvl="1"/>
            <a:r>
              <a:rPr lang="ko-KR" altLang="en-US" sz="1800" dirty="0" err="1" smtClean="0"/>
              <a:t>채움색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채움패턴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선색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선두께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선패턴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아이콘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텍스트 크기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배치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폰트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꾸밈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값의 범위에 따른 </a:t>
            </a:r>
            <a:r>
              <a:rPr lang="ko-KR" altLang="en-US" sz="1800" dirty="0" err="1" smtClean="0"/>
              <a:t>표현구분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값의 </a:t>
            </a:r>
            <a:r>
              <a:rPr lang="ko-KR" altLang="en-US" sz="1800" dirty="0" err="1" smtClean="0"/>
              <a:t>구분값에</a:t>
            </a:r>
            <a:r>
              <a:rPr lang="ko-KR" altLang="en-US" sz="1800" dirty="0" smtClean="0"/>
              <a:t> 따른 </a:t>
            </a:r>
            <a:r>
              <a:rPr lang="ko-KR" altLang="en-US" sz="1800" dirty="0" err="1" smtClean="0"/>
              <a:t>표현구분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레이어 겹침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투명도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특수효과</a:t>
            </a:r>
            <a:endParaRPr lang="en-US" altLang="ko-KR" sz="1800" dirty="0" smtClean="0"/>
          </a:p>
          <a:p>
            <a:r>
              <a:rPr lang="ko-KR" altLang="en-US" sz="1800" dirty="0" smtClean="0"/>
              <a:t>특징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다양한 </a:t>
            </a:r>
            <a:r>
              <a:rPr lang="ko-KR" altLang="en-US" sz="1800" dirty="0" err="1" smtClean="0"/>
              <a:t>자료표현</a:t>
            </a:r>
            <a:r>
              <a:rPr lang="ko-KR" altLang="en-US" sz="1800" dirty="0" smtClean="0"/>
              <a:t> 가능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계산식으로 </a:t>
            </a:r>
            <a:r>
              <a:rPr lang="ko-KR" altLang="en-US" sz="1800" dirty="0" err="1" smtClean="0"/>
              <a:t>표현제어</a:t>
            </a:r>
            <a:r>
              <a:rPr lang="ko-KR" altLang="en-US" sz="1800" dirty="0" smtClean="0"/>
              <a:t> 가능</a:t>
            </a:r>
            <a:endParaRPr lang="en-US" altLang="ko-KR" sz="1800" dirty="0" smtClean="0"/>
          </a:p>
          <a:p>
            <a:r>
              <a:rPr lang="ko-KR" altLang="en-US" sz="1800" dirty="0" smtClean="0"/>
              <a:t>비교</a:t>
            </a:r>
            <a:endParaRPr lang="en-US" altLang="ko-KR" sz="1800" dirty="0" smtClean="0"/>
          </a:p>
          <a:p>
            <a:pPr lvl="1"/>
            <a:r>
              <a:rPr lang="ko-KR" altLang="en-US" sz="1800" dirty="0" err="1" smtClean="0"/>
              <a:t>기능측면</a:t>
            </a:r>
            <a:r>
              <a:rPr lang="en-US" altLang="ko-KR" sz="1800" dirty="0" smtClean="0"/>
              <a:t>: QGIS = ArcMap</a:t>
            </a:r>
          </a:p>
          <a:p>
            <a:pPr lvl="1"/>
            <a:r>
              <a:rPr lang="ko-KR" altLang="en-US" sz="1800" dirty="0" err="1" smtClean="0"/>
              <a:t>편의성측면</a:t>
            </a:r>
            <a:r>
              <a:rPr lang="en-US" altLang="ko-KR" sz="1800" dirty="0" smtClean="0"/>
              <a:t>: QGIS &lt; ArcMap</a:t>
            </a:r>
            <a:endParaRPr lang="ko-KR" altLang="en-US" sz="1800" dirty="0"/>
          </a:p>
        </p:txBody>
      </p:sp>
      <p:grpSp>
        <p:nvGrpSpPr>
          <p:cNvPr id="7" name="그룹 6"/>
          <p:cNvGrpSpPr/>
          <p:nvPr/>
        </p:nvGrpSpPr>
        <p:grpSpPr>
          <a:xfrm>
            <a:off x="5952066" y="2862826"/>
            <a:ext cx="3762730" cy="3517654"/>
            <a:chOff x="5494215" y="2618986"/>
            <a:chExt cx="2857500" cy="2893999"/>
          </a:xfrm>
        </p:grpSpPr>
        <p:pic>
          <p:nvPicPr>
            <p:cNvPr id="1032" name="Picture 8" descr="http://farm1.staticflickr.com/556/19555105112_df59273576_q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4215" y="2618986"/>
              <a:ext cx="1428750" cy="1428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http://farm1.staticflickr.com/560/19131325429_0f1fa99c12_q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2965" y="2618986"/>
              <a:ext cx="1428750" cy="1428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http://farm9.staticflickr.com/8736/16922238896_831a18b842_q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4215" y="4084235"/>
              <a:ext cx="1428750" cy="1428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8" name="Picture 14" descr="http://farm8.staticflickr.com/7564/15821069400_83a317ff7e_q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2965" y="4074696"/>
              <a:ext cx="1428750" cy="1428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40" name="Picture 16" descr="Captur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1606" y="1137921"/>
            <a:ext cx="3149095" cy="1692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/>
          <p:cNvSpPr/>
          <p:nvPr/>
        </p:nvSpPr>
        <p:spPr>
          <a:xfrm>
            <a:off x="381001" y="10527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자료 가시화 기능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933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032" y="1305032"/>
            <a:ext cx="3598862" cy="2349500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032" y="3739251"/>
            <a:ext cx="3599885" cy="2352040"/>
          </a:xfrm>
          <a:prstGeom prst="rect">
            <a:avLst/>
          </a:prstGeom>
        </p:spPr>
      </p:pic>
      <p:sp>
        <p:nvSpPr>
          <p:cNvPr id="6" name="내용 개체 틀 2"/>
          <p:cNvSpPr txBox="1">
            <a:spLocks/>
          </p:cNvSpPr>
          <p:nvPr/>
        </p:nvSpPr>
        <p:spPr>
          <a:xfrm>
            <a:off x="560512" y="1556792"/>
            <a:ext cx="7270959" cy="4195481"/>
          </a:xfrm>
          <a:prstGeom prst="rect">
            <a:avLst/>
          </a:prstGeom>
        </p:spPr>
        <p:txBody>
          <a:bodyPr>
            <a:noAutofit/>
          </a:bodyPr>
          <a:lstStyle>
            <a:lvl1pPr marL="165100" indent="-114300" defTabSz="939800" eaLnBrk="0" fontAlgn="b" hangingPunct="0">
              <a:spcBef>
                <a:spcPct val="30000"/>
              </a:spcBef>
              <a:buFont typeface="Wingdings" charset="2"/>
              <a:buChar char="§"/>
              <a:defRPr lang="ko-KR" altLang="en-US" sz="18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1pPr>
            <a:lvl2pPr marL="342900" lvl="1" indent="-152400" defTabSz="939800" eaLnBrk="0" fontAlgn="b" hangingPunct="0">
              <a:spcBef>
                <a:spcPct val="30000"/>
              </a:spcBef>
              <a:buFont typeface="Arial" charset="0"/>
              <a:buChar char="–"/>
              <a:defRPr lang="ko-KR" altLang="en-US" sz="16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2pPr>
            <a:lvl3pPr marL="533400" indent="-114300" defTabSz="939800" eaLnBrk="0" fontAlgn="b" hangingPunct="0">
              <a:spcBef>
                <a:spcPct val="30000"/>
              </a:spcBef>
              <a:buFont typeface="Arial" charset="0"/>
              <a:buChar char="•"/>
              <a:defRPr lang="ko-KR" altLang="en-US" sz="14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3pPr>
            <a:lvl4pPr marL="736600" indent="-152400" defTabSz="939800" eaLnBrk="0" fontAlgn="b" hangingPunct="0">
              <a:spcBef>
                <a:spcPct val="30000"/>
              </a:spcBef>
              <a:buFont typeface="Arial" charset="0"/>
              <a:buChar char="–"/>
              <a:defRPr lang="ko-KR" altLang="en-US" sz="14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4pPr>
            <a:lvl5pPr marL="901700" indent="-127000" defTabSz="939800" eaLnBrk="0" fontAlgn="b" hangingPunct="0">
              <a:spcBef>
                <a:spcPct val="30000"/>
              </a:spcBef>
              <a:buFont typeface="Arial" charset="0"/>
              <a:buChar char="»"/>
              <a:defRPr lang="ko-KR" altLang="en-US" sz="1400" dirty="0">
                <a:solidFill>
                  <a:srgbClr val="000000"/>
                </a:solidFill>
                <a:latin typeface="+mn-lt"/>
                <a:ea typeface="+mn-ea"/>
                <a:cs typeface="맑은 고딕" pitchFamily="50" charset="-128"/>
              </a:defRPr>
            </a:lvl5pPr>
            <a:lvl6pPr marL="2514600" indent="-228600" defTabSz="914400" latinLnBrk="1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  <a:cs typeface="+mn-cs"/>
              </a:defRPr>
            </a:lvl6pPr>
            <a:lvl7pPr marL="2971800" indent="-228600" defTabSz="914400" latinLnBrk="1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  <a:cs typeface="+mn-cs"/>
              </a:defRPr>
            </a:lvl7pPr>
            <a:lvl8pPr marL="3429000" indent="-228600" defTabSz="914400" latinLnBrk="1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  <a:cs typeface="+mn-cs"/>
              </a:defRPr>
            </a:lvl8pPr>
            <a:lvl9pPr marL="3886200" indent="-228600" defTabSz="914400" latinLnBrk="1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 err="1"/>
              <a:t>지도제작용</a:t>
            </a:r>
            <a:r>
              <a:rPr lang="ko-KR" altLang="en-US" sz="2000" dirty="0"/>
              <a:t> 기능</a:t>
            </a:r>
            <a:endParaRPr lang="en-US" altLang="ko-KR" sz="2000" dirty="0"/>
          </a:p>
          <a:p>
            <a:pPr lvl="1"/>
            <a:r>
              <a:rPr lang="ko-KR" altLang="en-US" sz="1800" dirty="0"/>
              <a:t>지도 배치</a:t>
            </a:r>
            <a:r>
              <a:rPr lang="en-US" altLang="ko-KR" sz="1800" dirty="0"/>
              <a:t>, </a:t>
            </a:r>
            <a:r>
              <a:rPr lang="ko-KR" altLang="en-US" sz="1800" dirty="0"/>
              <a:t>조건에 따른 표현</a:t>
            </a:r>
            <a:endParaRPr lang="en-US" altLang="ko-KR" sz="1800" dirty="0"/>
          </a:p>
          <a:p>
            <a:pPr lvl="1"/>
            <a:r>
              <a:rPr lang="ko-KR" altLang="en-US" sz="1800" dirty="0"/>
              <a:t>제목 및 주석 표시</a:t>
            </a:r>
            <a:endParaRPr lang="en-US" altLang="ko-KR" sz="1800" dirty="0"/>
          </a:p>
          <a:p>
            <a:pPr lvl="1"/>
            <a:r>
              <a:rPr lang="ko-KR" altLang="en-US" sz="1800" dirty="0"/>
              <a:t>범례</a:t>
            </a:r>
            <a:r>
              <a:rPr lang="en-US" altLang="ko-KR" sz="1800" dirty="0"/>
              <a:t>, </a:t>
            </a:r>
            <a:r>
              <a:rPr lang="ko-KR" altLang="en-US" sz="1800" dirty="0"/>
              <a:t>방위</a:t>
            </a:r>
            <a:r>
              <a:rPr lang="en-US" altLang="ko-KR" sz="1800" dirty="0"/>
              <a:t>, </a:t>
            </a:r>
            <a:r>
              <a:rPr lang="ko-KR" altLang="en-US" sz="1800" dirty="0"/>
              <a:t>축척 표시</a:t>
            </a:r>
            <a:endParaRPr lang="en-US" altLang="ko-KR" sz="1800" dirty="0"/>
          </a:p>
          <a:p>
            <a:pPr lvl="1"/>
            <a:r>
              <a:rPr lang="ko-KR" altLang="en-US" sz="1800" dirty="0"/>
              <a:t>기타 장식 삽입</a:t>
            </a:r>
            <a:endParaRPr lang="en-US" altLang="ko-KR" sz="1800" dirty="0"/>
          </a:p>
          <a:p>
            <a:r>
              <a:rPr lang="ko-KR" altLang="en-US" sz="2000" dirty="0"/>
              <a:t>특징</a:t>
            </a:r>
            <a:endParaRPr lang="en-US" altLang="ko-KR" sz="2000" dirty="0"/>
          </a:p>
          <a:p>
            <a:pPr lvl="1"/>
            <a:r>
              <a:rPr lang="ko-KR" altLang="en-US" sz="1800" dirty="0"/>
              <a:t>기본적인 기능은 다 됨</a:t>
            </a:r>
            <a:endParaRPr lang="en-US" altLang="ko-KR" sz="1800" dirty="0"/>
          </a:p>
          <a:p>
            <a:pPr lvl="1"/>
            <a:r>
              <a:rPr lang="ko-KR" altLang="en-US" sz="1800" dirty="0" err="1"/>
              <a:t>고급기능과</a:t>
            </a:r>
            <a:r>
              <a:rPr lang="ko-KR" altLang="en-US" sz="1800" dirty="0"/>
              <a:t> 편리성은 아쉬움</a:t>
            </a:r>
            <a:endParaRPr lang="en-US" altLang="ko-KR" sz="1800" dirty="0"/>
          </a:p>
          <a:p>
            <a:r>
              <a:rPr lang="ko-KR" altLang="en-US" sz="2000" dirty="0"/>
              <a:t>비교</a:t>
            </a:r>
            <a:endParaRPr lang="en-US" altLang="ko-KR" sz="2000" dirty="0"/>
          </a:p>
          <a:p>
            <a:pPr lvl="1"/>
            <a:r>
              <a:rPr lang="ko-KR" altLang="en-US" sz="1800" dirty="0" err="1"/>
              <a:t>기능측면</a:t>
            </a:r>
            <a:r>
              <a:rPr lang="en-US" altLang="ko-KR" sz="1800" dirty="0"/>
              <a:t>: QGIS &lt; ArcMap</a:t>
            </a:r>
          </a:p>
          <a:p>
            <a:pPr lvl="1"/>
            <a:r>
              <a:rPr lang="ko-KR" altLang="en-US" sz="1800" dirty="0" err="1"/>
              <a:t>편리성측면</a:t>
            </a:r>
            <a:r>
              <a:rPr lang="en-US" altLang="ko-KR" sz="1800" dirty="0"/>
              <a:t>: QGIS &lt;&lt; ArcMap</a:t>
            </a:r>
            <a:endParaRPr lang="ko-KR" altLang="en-US" sz="1800" dirty="0"/>
          </a:p>
        </p:txBody>
      </p:sp>
      <p:sp>
        <p:nvSpPr>
          <p:cNvPr id="7" name="직사각형 6"/>
          <p:cNvSpPr/>
          <p:nvPr/>
        </p:nvSpPr>
        <p:spPr>
          <a:xfrm>
            <a:off x="381001" y="10527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지도제작 기능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1078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488504" y="1556792"/>
            <a:ext cx="7270750" cy="484187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ko-KR" altLang="en-US" sz="1800" dirty="0" smtClean="0"/>
              <a:t>기본 </a:t>
            </a:r>
            <a:r>
              <a:rPr lang="ko-KR" altLang="en-US" sz="1800" dirty="0" err="1" smtClean="0"/>
              <a:t>분석기능</a:t>
            </a:r>
            <a:endParaRPr lang="en-US" altLang="ko-KR" sz="1800" dirty="0" smtClean="0"/>
          </a:p>
          <a:p>
            <a:pPr lvl="1"/>
            <a:r>
              <a:rPr lang="ko-KR" altLang="en-US" sz="1600" dirty="0" err="1" smtClean="0"/>
              <a:t>벡터연산</a:t>
            </a:r>
            <a:r>
              <a:rPr lang="en-US" altLang="ko-KR" sz="1600" dirty="0" smtClean="0"/>
              <a:t>, </a:t>
            </a:r>
            <a:r>
              <a:rPr lang="ko-KR" altLang="en-US" sz="1600" dirty="0" err="1" smtClean="0"/>
              <a:t>래스터연산</a:t>
            </a:r>
            <a:endParaRPr lang="en-US" altLang="ko-KR" sz="1600" dirty="0" smtClean="0"/>
          </a:p>
          <a:p>
            <a:pPr lvl="1"/>
            <a:r>
              <a:rPr lang="ko-KR" altLang="en-US" sz="1600" dirty="0" err="1" smtClean="0"/>
              <a:t>공간통계</a:t>
            </a:r>
            <a:r>
              <a:rPr lang="en-US" altLang="ko-KR" sz="1600" dirty="0" smtClean="0"/>
              <a:t>, </a:t>
            </a:r>
            <a:r>
              <a:rPr lang="ko-KR" altLang="en-US" sz="1600" dirty="0" err="1" smtClean="0"/>
              <a:t>지형분석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보간</a:t>
            </a:r>
            <a:endParaRPr lang="en-US" altLang="ko-KR" sz="1600" dirty="0" smtClean="0"/>
          </a:p>
          <a:p>
            <a:pPr lvl="1"/>
            <a:r>
              <a:rPr lang="ko-KR" altLang="en-US" sz="1600" dirty="0" err="1" smtClean="0"/>
              <a:t>모델러를</a:t>
            </a:r>
            <a:r>
              <a:rPr lang="ko-KR" altLang="en-US" sz="1600" dirty="0" smtClean="0"/>
              <a:t> 통한 분석 구조화</a:t>
            </a:r>
            <a:endParaRPr lang="en-US" altLang="ko-KR" sz="1600" dirty="0" smtClean="0"/>
          </a:p>
          <a:p>
            <a:r>
              <a:rPr lang="ko-KR" altLang="en-US" sz="1800" dirty="0" smtClean="0"/>
              <a:t>외부 프로그램 확장</a:t>
            </a:r>
            <a:endParaRPr lang="en-US" altLang="ko-KR" sz="1800" dirty="0" smtClean="0"/>
          </a:p>
          <a:p>
            <a:pPr lvl="1"/>
            <a:r>
              <a:rPr lang="en-US" altLang="ko-KR" sz="1600" dirty="0" smtClean="0"/>
              <a:t>GRASS: </a:t>
            </a:r>
            <a:r>
              <a:rPr lang="ko-KR" altLang="en-US" sz="1600" dirty="0" smtClean="0"/>
              <a:t>미공병대에서 시작한 역사 깊은 </a:t>
            </a:r>
            <a:r>
              <a:rPr lang="ko-KR" altLang="en-US" sz="1600" dirty="0" err="1" smtClean="0"/>
              <a:t>공간분석툴</a:t>
            </a:r>
            <a:endParaRPr lang="en-US" altLang="ko-KR" sz="1600" dirty="0" smtClean="0"/>
          </a:p>
          <a:p>
            <a:pPr lvl="1"/>
            <a:r>
              <a:rPr lang="en-US" altLang="ko-KR" sz="1600" dirty="0" smtClean="0"/>
              <a:t>R: </a:t>
            </a:r>
            <a:r>
              <a:rPr lang="ko-KR" altLang="en-US" sz="1600" dirty="0" smtClean="0"/>
              <a:t>강력한 </a:t>
            </a:r>
            <a:r>
              <a:rPr lang="ko-KR" altLang="en-US" sz="1600" dirty="0" err="1" smtClean="0"/>
              <a:t>통계분석용</a:t>
            </a:r>
            <a:r>
              <a:rPr lang="ko-KR" altLang="en-US" sz="1600" dirty="0" smtClean="0"/>
              <a:t> 툴</a:t>
            </a:r>
            <a:endParaRPr lang="en-US" altLang="ko-KR" sz="1600" dirty="0" smtClean="0"/>
          </a:p>
          <a:p>
            <a:pPr lvl="1"/>
            <a:r>
              <a:rPr lang="en-US" altLang="ko-KR" sz="1600" dirty="0" smtClean="0"/>
              <a:t>GDAL/OGR: C</a:t>
            </a:r>
            <a:r>
              <a:rPr lang="ko-KR" altLang="en-US" sz="1600" dirty="0" smtClean="0"/>
              <a:t>기반 표준 </a:t>
            </a:r>
            <a:r>
              <a:rPr lang="ko-KR" altLang="en-US" sz="1600" dirty="0" err="1" smtClean="0"/>
              <a:t>공간분석</a:t>
            </a:r>
            <a:r>
              <a:rPr lang="ko-KR" altLang="en-US" sz="1600" dirty="0" smtClean="0"/>
              <a:t> 라이브러리</a:t>
            </a:r>
            <a:endParaRPr lang="en-US" altLang="ko-KR" sz="1600" dirty="0" smtClean="0"/>
          </a:p>
          <a:p>
            <a:pPr lvl="1"/>
            <a:r>
              <a:rPr lang="en-US" altLang="ko-KR" sz="1600" dirty="0" err="1" smtClean="0"/>
              <a:t>Orfeo</a:t>
            </a:r>
            <a:r>
              <a:rPr lang="en-US" altLang="ko-KR" sz="1600" dirty="0" smtClean="0"/>
              <a:t> Toolbox: </a:t>
            </a:r>
            <a:r>
              <a:rPr lang="ko-KR" altLang="en-US" sz="1600" dirty="0" err="1" smtClean="0"/>
              <a:t>영상분석</a:t>
            </a:r>
            <a:r>
              <a:rPr lang="ko-KR" altLang="en-US" sz="1600" dirty="0" smtClean="0"/>
              <a:t> 툴</a:t>
            </a:r>
            <a:endParaRPr lang="en-US" altLang="ko-KR" sz="1600" dirty="0" smtClean="0"/>
          </a:p>
          <a:p>
            <a:pPr lvl="1"/>
            <a:r>
              <a:rPr lang="en-US" altLang="ko-KR" sz="1600" dirty="0" smtClean="0"/>
              <a:t>SAGA: </a:t>
            </a:r>
            <a:r>
              <a:rPr lang="ko-KR" altLang="en-US" sz="1600" dirty="0" smtClean="0"/>
              <a:t>다양하고 강력한 </a:t>
            </a:r>
            <a:r>
              <a:rPr lang="ko-KR" altLang="en-US" sz="1600" dirty="0" err="1" smtClean="0"/>
              <a:t>공간분석</a:t>
            </a:r>
            <a:r>
              <a:rPr lang="ko-KR" altLang="en-US" sz="1600" dirty="0" smtClean="0"/>
              <a:t> 툴</a:t>
            </a:r>
            <a:endParaRPr lang="en-US" altLang="ko-KR" sz="1600" dirty="0" smtClean="0"/>
          </a:p>
          <a:p>
            <a:pPr lvl="1"/>
            <a:r>
              <a:rPr lang="en-US" altLang="ko-KR" sz="1600" dirty="0" err="1" smtClean="0"/>
              <a:t>TauDEM</a:t>
            </a:r>
            <a:r>
              <a:rPr lang="en-US" altLang="ko-KR" sz="1600" dirty="0" smtClean="0"/>
              <a:t>: </a:t>
            </a:r>
            <a:r>
              <a:rPr lang="ko-KR" altLang="en-US" sz="1600" dirty="0" err="1" smtClean="0"/>
              <a:t>수문분석</a:t>
            </a:r>
            <a:r>
              <a:rPr lang="ko-KR" altLang="en-US" sz="1600" dirty="0" smtClean="0"/>
              <a:t> 툴</a:t>
            </a:r>
            <a:endParaRPr lang="en-US" altLang="ko-KR" sz="1600" dirty="0" smtClean="0"/>
          </a:p>
          <a:p>
            <a:pPr lvl="1"/>
            <a:r>
              <a:rPr lang="en-US" altLang="ko-KR" sz="1600" dirty="0" err="1" smtClean="0"/>
              <a:t>LAStools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포인트 </a:t>
            </a:r>
            <a:r>
              <a:rPr lang="ko-KR" altLang="en-US" sz="1600" dirty="0" err="1" smtClean="0"/>
              <a:t>클라우드</a:t>
            </a:r>
            <a:r>
              <a:rPr lang="ko-KR" altLang="en-US" sz="1600" dirty="0" smtClean="0"/>
              <a:t> 툴</a:t>
            </a:r>
            <a:endParaRPr lang="en-US" altLang="ko-KR" sz="1600" dirty="0" smtClean="0"/>
          </a:p>
          <a:p>
            <a:r>
              <a:rPr lang="ko-KR" altLang="en-US" sz="1800" dirty="0" smtClean="0"/>
              <a:t>비교</a:t>
            </a:r>
            <a:endParaRPr lang="en-US" altLang="ko-KR" sz="1800" dirty="0" smtClean="0"/>
          </a:p>
          <a:p>
            <a:pPr lvl="1"/>
            <a:r>
              <a:rPr lang="ko-KR" altLang="en-US" sz="1600" dirty="0" smtClean="0"/>
              <a:t>다양성</a:t>
            </a:r>
            <a:r>
              <a:rPr lang="en-US" altLang="ko-KR" sz="1600" dirty="0" smtClean="0"/>
              <a:t>: QGIS  &lt;  ArcMap</a:t>
            </a:r>
          </a:p>
          <a:p>
            <a:pPr lvl="1"/>
            <a:r>
              <a:rPr lang="ko-KR" altLang="en-US" sz="1600" dirty="0" smtClean="0"/>
              <a:t>신뢰성</a:t>
            </a:r>
            <a:r>
              <a:rPr lang="en-US" altLang="ko-KR" sz="1600" dirty="0" smtClean="0"/>
              <a:t>: QGIS &lt;&lt; ArcMap</a:t>
            </a:r>
            <a:endParaRPr lang="ko-KR" altLang="en-US" sz="1600" dirty="0"/>
          </a:p>
        </p:txBody>
      </p:sp>
      <p:grpSp>
        <p:nvGrpSpPr>
          <p:cNvPr id="4" name="그룹 3"/>
          <p:cNvGrpSpPr/>
          <p:nvPr/>
        </p:nvGrpSpPr>
        <p:grpSpPr>
          <a:xfrm>
            <a:off x="5745088" y="965462"/>
            <a:ext cx="3985085" cy="4209600"/>
            <a:chOff x="6431208" y="1690238"/>
            <a:chExt cx="3298965" cy="3484824"/>
          </a:xfrm>
        </p:grpSpPr>
        <p:pic>
          <p:nvPicPr>
            <p:cNvPr id="5124" name="Picture 4" descr="http://2rct3i2488gxf9jvb1lqhek9-wpengine.netdna-ssl.com/wp-content/uploads/2015/07/QGis_Logo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72319" y="2537412"/>
              <a:ext cx="2593266" cy="26376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6" name="Picture 6" descr="https://www.r-project.org/Rlogo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23859" y="1966043"/>
              <a:ext cx="1084885" cy="7761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30" name="Picture 10" descr="http://www.processamentodigital.com.br/wp-content/uploads/2010/04/GRASS1.pn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655" r="29874"/>
            <a:stretch/>
          </p:blipFill>
          <p:spPr bwMode="auto">
            <a:xfrm>
              <a:off x="6431208" y="1901775"/>
              <a:ext cx="853498" cy="9046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32" name="Picture 12" descr="https://upload.wikimedia.org/wikipedia/commons/thumb/d/df/GDALLogoColor.svg/2000px-GDALLogoColor.svg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70437" y="1690238"/>
              <a:ext cx="1059736" cy="10809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134" name="Picture 14" descr="https://camo.githubusercontent.com/7eaf554c72d5cfc8fdefe869e2bfa8518055a3bd/68747470733a2f2f6769742e6f7266656f2d746f6f6c626f782e6f72672f6f74622e6769742f626c6f625f706c61696e2f484541443a2f5574696c69746965732f446f787967656e2f6c6f676f566563746f7269656c2e706e6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5808" y="4761256"/>
            <a:ext cx="1547813" cy="109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6" name="Picture 26" descr="http://gisgeography.com/wp-content/uploads/2016/01/saga-gis-logo.png"/>
          <p:cNvPicPr>
            <a:picLocks noChangeAspect="1" noChangeArrowheads="1"/>
          </p:cNvPicPr>
          <p:nvPr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4875" y="4889129"/>
            <a:ext cx="2471126" cy="1028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8" name="Picture 28" descr="http://3.bp.blogspot.com/-ivkPu_mhDmA/VWeSdrdFZKI/AAAAAAAAVhI/AApz0UbwE3M/s1600/cap.jpg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3" t="43513" r="23606" b="36670"/>
          <a:stretch/>
        </p:blipFill>
        <p:spPr bwMode="auto">
          <a:xfrm>
            <a:off x="5465620" y="6054656"/>
            <a:ext cx="2613398" cy="408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0" name="Picture 30" descr="http://www.lastools.com/Media/LAStoolsLogo1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317" y="5941063"/>
            <a:ext cx="1338999" cy="562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381001" y="10527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공간정보 분석기능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5963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416496" y="1556792"/>
            <a:ext cx="7270750" cy="4195762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ko-KR" altLang="en-US" sz="1800" dirty="0" err="1" smtClean="0"/>
              <a:t>기능확장</a:t>
            </a:r>
            <a:r>
              <a:rPr lang="ko-KR" altLang="en-US" sz="1800" dirty="0" smtClean="0"/>
              <a:t> 방법</a:t>
            </a:r>
            <a:endParaRPr lang="en-US" altLang="ko-KR" sz="1800" dirty="0" smtClean="0"/>
          </a:p>
          <a:p>
            <a:pPr lvl="1"/>
            <a:r>
              <a:rPr lang="ko-KR" altLang="en-US" sz="1600" dirty="0" err="1" smtClean="0"/>
              <a:t>파이썬</a:t>
            </a:r>
            <a:r>
              <a:rPr lang="ko-KR" altLang="en-US" sz="1600" dirty="0" smtClean="0"/>
              <a:t> 플러그인</a:t>
            </a:r>
            <a:endParaRPr lang="en-US" altLang="ko-KR" sz="1600" dirty="0" smtClean="0"/>
          </a:p>
          <a:p>
            <a:pPr lvl="1"/>
            <a:r>
              <a:rPr lang="en-US" altLang="ko-KR" sz="1600" dirty="0" smtClean="0"/>
              <a:t>C++ </a:t>
            </a:r>
            <a:r>
              <a:rPr lang="ko-KR" altLang="en-US" sz="1600" dirty="0" smtClean="0"/>
              <a:t>플러그인</a:t>
            </a:r>
            <a:endParaRPr lang="en-US" altLang="ko-KR" sz="1600" dirty="0" smtClean="0"/>
          </a:p>
          <a:p>
            <a:pPr lvl="1"/>
            <a:r>
              <a:rPr lang="ko-KR" altLang="en-US" sz="1600" dirty="0" err="1" smtClean="0"/>
              <a:t>파이썬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스크립트</a:t>
            </a:r>
            <a:endParaRPr lang="en-US" altLang="ko-KR" sz="1600" dirty="0" smtClean="0"/>
          </a:p>
          <a:p>
            <a:r>
              <a:rPr lang="ko-KR" altLang="en-US" sz="1800" dirty="0" smtClean="0"/>
              <a:t>특징</a:t>
            </a:r>
            <a:endParaRPr lang="en-US" altLang="ko-KR" sz="1800" dirty="0" smtClean="0"/>
          </a:p>
          <a:p>
            <a:pPr lvl="1"/>
            <a:r>
              <a:rPr lang="ko-KR" altLang="en-US" sz="1600" dirty="0" smtClean="0"/>
              <a:t>확장이 매우 자유로움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주로 </a:t>
            </a:r>
            <a:r>
              <a:rPr lang="ko-KR" altLang="en-US" sz="1600" dirty="0" err="1" smtClean="0"/>
              <a:t>파이썬을</a:t>
            </a:r>
            <a:r>
              <a:rPr lang="ko-KR" altLang="en-US" sz="1600" dirty="0" smtClean="0"/>
              <a:t> 기반으로 함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표준 </a:t>
            </a:r>
            <a:r>
              <a:rPr lang="ko-KR" altLang="en-US" sz="1600" dirty="0" err="1" smtClean="0"/>
              <a:t>파이썬과</a:t>
            </a:r>
            <a:r>
              <a:rPr lang="ko-KR" altLang="en-US" sz="1600" dirty="0" smtClean="0"/>
              <a:t> </a:t>
            </a:r>
            <a:r>
              <a:rPr lang="ko-KR" altLang="en-US" sz="1600" dirty="0" err="1" smtClean="0"/>
              <a:t>확장모듈</a:t>
            </a:r>
            <a:r>
              <a:rPr lang="ko-KR" altLang="en-US" sz="1600" dirty="0" smtClean="0"/>
              <a:t> 모두 사용가능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프로그래밍 없이도 확장 가능</a:t>
            </a:r>
            <a:endParaRPr lang="en-US" altLang="ko-KR" sz="1600" dirty="0" smtClean="0"/>
          </a:p>
          <a:p>
            <a:r>
              <a:rPr lang="ko-KR" altLang="en-US" sz="1800" dirty="0" smtClean="0"/>
              <a:t>비교</a:t>
            </a:r>
            <a:endParaRPr lang="en-US" altLang="ko-KR" sz="1800" dirty="0" smtClean="0"/>
          </a:p>
          <a:p>
            <a:pPr lvl="1"/>
            <a:r>
              <a:rPr lang="ko-KR" altLang="en-US" sz="1600" dirty="0" err="1" smtClean="0"/>
              <a:t>확장편리성</a:t>
            </a:r>
            <a:r>
              <a:rPr lang="en-US" altLang="ko-KR" sz="1600" dirty="0" smtClean="0"/>
              <a:t>: QGIS =? ArcMap</a:t>
            </a:r>
          </a:p>
          <a:p>
            <a:pPr lvl="1"/>
            <a:r>
              <a:rPr lang="ko-KR" altLang="en-US" sz="1600" dirty="0" err="1" smtClean="0"/>
              <a:t>확장가능성</a:t>
            </a:r>
            <a:r>
              <a:rPr lang="en-US" altLang="ko-KR" sz="1600" dirty="0" smtClean="0"/>
              <a:t>: QGIS &gt;&gt; ArcMap</a:t>
            </a:r>
          </a:p>
        </p:txBody>
      </p:sp>
      <p:pic>
        <p:nvPicPr>
          <p:cNvPr id="3074" name="Picture 2" descr="https://github.com/polymeris/qgis/wiki/QGIS-relati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2155" y="1327469"/>
            <a:ext cx="5175949" cy="2448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0805" y="4185264"/>
            <a:ext cx="3804978" cy="2340292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381001" y="10527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기능 확장 방법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1463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II-1. QGIS </a:t>
            </a:r>
            <a:r>
              <a:rPr lang="ko-KR" altLang="en-US" dirty="0"/>
              <a:t>둘러보기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488504" y="1574456"/>
            <a:ext cx="7270750" cy="4195762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ko-KR" altLang="en-US" sz="1600" dirty="0" smtClean="0"/>
              <a:t>다양한 </a:t>
            </a:r>
            <a:r>
              <a:rPr lang="en-US" altLang="ko-KR" sz="1600" dirty="0" smtClean="0"/>
              <a:t>OS </a:t>
            </a:r>
            <a:r>
              <a:rPr lang="ko-KR" altLang="en-US" sz="1600" dirty="0" smtClean="0"/>
              <a:t>지원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윈도우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맥</a:t>
            </a:r>
            <a:r>
              <a:rPr lang="en-US" altLang="ko-KR" sz="1600" dirty="0" smtClean="0"/>
              <a:t>OS, </a:t>
            </a:r>
            <a:r>
              <a:rPr lang="ko-KR" altLang="en-US" sz="1600" dirty="0" smtClean="0"/>
              <a:t>리눅스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안드로이드 지원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각 </a:t>
            </a:r>
            <a:r>
              <a:rPr lang="en-US" altLang="ko-KR" sz="1600" dirty="0" smtClean="0"/>
              <a:t>OS</a:t>
            </a:r>
            <a:r>
              <a:rPr lang="ko-KR" altLang="en-US" sz="1600" dirty="0" smtClean="0"/>
              <a:t>간 거의 동일한 </a:t>
            </a:r>
            <a:r>
              <a:rPr lang="en-US" altLang="ko-KR" sz="1600" dirty="0" smtClean="0"/>
              <a:t>UI </a:t>
            </a:r>
            <a:r>
              <a:rPr lang="ko-KR" altLang="en-US" sz="1600" dirty="0" smtClean="0"/>
              <a:t>유지</a:t>
            </a:r>
            <a:endParaRPr lang="en-US" altLang="ko-KR" sz="1600" dirty="0" smtClean="0"/>
          </a:p>
          <a:p>
            <a:r>
              <a:rPr lang="ko-KR" altLang="en-US" sz="1600" dirty="0" smtClean="0"/>
              <a:t>다양한 형태로 변형 가능</a:t>
            </a:r>
            <a:endParaRPr lang="en-US" altLang="ko-KR" sz="1600" dirty="0" smtClean="0"/>
          </a:p>
          <a:p>
            <a:pPr lvl="1"/>
            <a:r>
              <a:rPr lang="ko-KR" altLang="en-US" sz="1600" dirty="0" err="1" smtClean="0"/>
              <a:t>데스크탑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서버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웹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모바일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핵심 모듈을 공유하여 확장</a:t>
            </a:r>
            <a:endParaRPr lang="en-US" altLang="ko-KR" sz="1600" dirty="0" smtClean="0"/>
          </a:p>
          <a:p>
            <a:r>
              <a:rPr lang="ko-KR" altLang="en-US" sz="1600" dirty="0" smtClean="0"/>
              <a:t>가볍고 손쉬운 설치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설치 파일이 </a:t>
            </a:r>
            <a:r>
              <a:rPr lang="en-US" altLang="ko-KR" sz="1600" dirty="0" smtClean="0"/>
              <a:t>200~300MB</a:t>
            </a:r>
          </a:p>
          <a:p>
            <a:pPr lvl="1"/>
            <a:r>
              <a:rPr lang="ko-KR" altLang="en-US" sz="1600" dirty="0" smtClean="0"/>
              <a:t>크랙이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필요 없음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기능 확장도 온라인 혹은 카피로 가능</a:t>
            </a:r>
            <a:endParaRPr lang="en-US" altLang="ko-KR" sz="1600" dirty="0" smtClean="0"/>
          </a:p>
          <a:p>
            <a:r>
              <a:rPr lang="ko-KR" altLang="en-US" sz="1600" dirty="0" smtClean="0"/>
              <a:t>편집기능 비교</a:t>
            </a:r>
            <a:endParaRPr lang="en-US" altLang="ko-KR" sz="1600" dirty="0" smtClean="0"/>
          </a:p>
          <a:p>
            <a:pPr lvl="1"/>
            <a:r>
              <a:rPr lang="en-US" altLang="ko-KR" sz="1600" dirty="0" smtClean="0"/>
              <a:t>QGIS &lt;&lt; ArcMap &lt;&lt;&lt;&lt;&lt;&lt; AutoCAD</a:t>
            </a:r>
          </a:p>
        </p:txBody>
      </p:sp>
      <p:pic>
        <p:nvPicPr>
          <p:cNvPr id="6148" name="Picture 4" descr="http://one2oneinc.com/wp-content/uploads/2015/03/Windows_logo_Cyan_rgb_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2499" y="1574456"/>
            <a:ext cx="3249030" cy="1020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https://4.bp.blogspot.com/-bk5gkIGslio/V4NPtwFvcAI/AAAAAAAAAA4/P6I-EehbbyI7WIDK0cZB27YpDEb9Ab8dQCLcB/s320/unzip-cento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1920" y="3940136"/>
            <a:ext cx="2790191" cy="127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http://www.dailymobile.net/wp-content/uploads/2014/12/androidlogo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47" b="17069"/>
          <a:stretch/>
        </p:blipFill>
        <p:spPr bwMode="auto">
          <a:xfrm>
            <a:off x="6471919" y="5440112"/>
            <a:ext cx="2922269" cy="1085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8" name="Picture 14" descr="http://www.alessioatzeni.com/mac-osx-lion-css3/res/img/MacOSX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2255" y="2385919"/>
            <a:ext cx="2759856" cy="1357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381001" y="10527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기타 특징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7489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70499" y="9714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래스터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데이터 및 벡터 데이터 불러오기 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000" y="1306861"/>
            <a:ext cx="9144000" cy="15265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①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QGIS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 실행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ko-KR" sz="1600" dirty="0">
                <a:solidFill>
                  <a:srgbClr val="000000"/>
                </a:solidFill>
                <a:latin typeface="+mj-ea"/>
                <a:ea typeface="+mj-ea"/>
              </a:rPr>
              <a:t>②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[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Layer] -&gt; [Add Raster Layer…]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혹은     를 클릭  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③ 배포된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‘Sample Data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폴더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’ -&gt;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‘</a:t>
            </a:r>
            <a:r>
              <a:rPr lang="en-US" altLang="ko-KR" sz="1600" dirty="0" err="1">
                <a:solidFill>
                  <a:srgbClr val="000000"/>
                </a:solidFill>
                <a:latin typeface="+mj-ea"/>
                <a:ea typeface="+mj-ea"/>
              </a:rPr>
              <a:t>seoul_raster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’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 폴더 밑에 있는 </a:t>
            </a:r>
            <a:r>
              <a:rPr lang="en-US" altLang="ko-KR" sz="1600" dirty="0" err="1">
                <a:solidFill>
                  <a:srgbClr val="000000"/>
                </a:solidFill>
                <a:latin typeface="+mj-ea"/>
                <a:ea typeface="+mj-ea"/>
              </a:rPr>
              <a:t>landsat.tif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선택하여 열기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④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[Layer] -&gt; [Add Vector Layer…]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혹은     를 클릭 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⑤ 배포된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‘Sample Data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 폴더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’ -&gt;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‘</a:t>
            </a:r>
            <a:r>
              <a:rPr lang="en-US" altLang="ko-KR" sz="1600" dirty="0" err="1">
                <a:solidFill>
                  <a:srgbClr val="000000"/>
                </a:solidFill>
                <a:latin typeface="+mj-ea"/>
                <a:ea typeface="+mj-ea"/>
              </a:rPr>
              <a:t>seoul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’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 폴더 밑에 있는 </a:t>
            </a:r>
            <a:r>
              <a:rPr lang="en-US" altLang="ko-KR" sz="1600" dirty="0" err="1">
                <a:solidFill>
                  <a:srgbClr val="000000"/>
                </a:solidFill>
                <a:latin typeface="+mj-ea"/>
                <a:ea typeface="+mj-ea"/>
              </a:rPr>
              <a:t>admin_emd.shp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 선택하여 열기 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028927" y="1606510"/>
            <a:ext cx="314325" cy="28575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28927" y="2247925"/>
            <a:ext cx="333375" cy="276225"/>
          </a:xfrm>
          <a:prstGeom prst="rect">
            <a:avLst/>
          </a:prstGeom>
        </p:spPr>
      </p:pic>
      <p:sp>
        <p:nvSpPr>
          <p:cNvPr id="9" name="이등변 삼각형 106"/>
          <p:cNvSpPr>
            <a:spLocks noChangeArrowheads="1"/>
          </p:cNvSpPr>
          <p:nvPr/>
        </p:nvSpPr>
        <p:spPr bwMode="auto">
          <a:xfrm rot="5400000">
            <a:off x="4246377" y="4649655"/>
            <a:ext cx="1371600" cy="228600"/>
          </a:xfrm>
          <a:prstGeom prst="triangle">
            <a:avLst>
              <a:gd name="adj" fmla="val 50000"/>
            </a:avLst>
          </a:prstGeom>
          <a:gradFill rotWithShape="1">
            <a:gsLst>
              <a:gs pos="0">
                <a:srgbClr val="376092"/>
              </a:gs>
              <a:gs pos="100000">
                <a:srgbClr val="95B3D7"/>
              </a:gs>
            </a:gsLst>
            <a:lin ang="5400000"/>
          </a:gra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latin typeface="맑은 고딕" pitchFamily="50" charset="-128"/>
              <a:ea typeface="맑은 고딕"/>
              <a:cs typeface="맑은 고딕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03919" y="6201952"/>
            <a:ext cx="3522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래스터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데이터 불러온 모습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59127" y="6201952"/>
            <a:ext cx="3946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벡터 데이터를 추가로 불러온 모습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770" y="2998034"/>
            <a:ext cx="4238813" cy="3203919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9773" y="2998034"/>
            <a:ext cx="4304971" cy="3203919"/>
          </a:xfrm>
          <a:prstGeom prst="rect">
            <a:avLst/>
          </a:prstGeom>
        </p:spPr>
      </p:pic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II-2. </a:t>
            </a:r>
            <a:r>
              <a:rPr lang="en-US" altLang="ko-KR" dirty="0"/>
              <a:t>QGIS </a:t>
            </a:r>
            <a:r>
              <a:rPr lang="ko-KR" altLang="en-US" dirty="0" smtClean="0"/>
              <a:t>기본기능 실습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2385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70499" y="980728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데이터를 불러왔는데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안보일 경우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000" y="1422531"/>
            <a:ext cx="9144000" cy="33732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[CASE 1]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불러온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레이어를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오른쪽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클릭후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‘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레이어 영역으로 확대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‘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혹은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‘Zoom to layer’</a:t>
            </a: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이렇게 해서 보이면 현재 화면 범위를 벗어나거나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좌표계가 잘못된 것임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altLang="ko-KR" sz="1600" dirty="0" err="1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TmsForKorea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플러그인이나 </a:t>
            </a:r>
            <a:r>
              <a:rPr lang="en-US" altLang="ko-KR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OpenLayers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플러그인이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도움이 됨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     </a:t>
            </a: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적합한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좌표계를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선택하면 다른 자료와 겹쳐지게 됨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많이 사용되는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좌표계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: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경위도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(EPSG:4326), KLIS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중부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(EPSG:5174),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네이버지도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(EPSG:5179),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다음지도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(EPSG:5181),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구글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(EPSG:3857),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국토지리정보원 중부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(EPSG:5186), UTM52N(EPSG:32652)</a:t>
            </a: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참고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: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hlinkClick r:id="rId2"/>
              </a:rPr>
              <a:t>http://osgeo.kr/17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endParaRPr lang="en-US" altLang="ko-KR" sz="1600" dirty="0" smtClean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[CASE 2]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제일 위 레이어 부터 차례로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꺼보기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이렇게 해서 보이면 불러온 레이어가 다른 레이어 아래에 있음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336550" indent="-285750" defTabSz="939800" eaLnBrk="0" fontAlgn="b" hangingPunct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레이어 순서를 조정해 해결</a:t>
            </a:r>
            <a:endParaRPr lang="en-US" altLang="ko-KR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4139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27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270499" y="980728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동일 속성별 색상 부여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2213" y="2785966"/>
            <a:ext cx="6477173" cy="381477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1000" y="1306861"/>
            <a:ext cx="9144000" cy="21667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① </a:t>
            </a:r>
            <a:r>
              <a:rPr lang="en-US" altLang="ko-KR" sz="1600" dirty="0" err="1" smtClean="0">
                <a:solidFill>
                  <a:srgbClr val="000000"/>
                </a:solidFill>
                <a:latin typeface="+mj-ea"/>
                <a:ea typeface="+mj-ea"/>
              </a:rPr>
              <a:t>seoul_emd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불러오기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②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레이어 오른쪽 마우스 클릭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. Properties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메뉴 선택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③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Layer Properties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창에서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Style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탭 선택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④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‘Single Symbol’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을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 ‘Categorized’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로 변경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⑤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Column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에서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‘SGG_NM’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선택</a:t>
            </a:r>
            <a:endParaRPr lang="en-US" altLang="ko-KR" sz="1600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⑥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[Classify]</a:t>
            </a: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⑦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[Apply]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224808" y="3550463"/>
            <a:ext cx="710667" cy="2160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3905281" y="3393280"/>
            <a:ext cx="687680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4232920" y="3545680"/>
            <a:ext cx="1440159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3935475" y="5342534"/>
            <a:ext cx="441461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537176" y="6165304"/>
            <a:ext cx="360039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6129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28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270499" y="980728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값 범위에 따른 색상 부여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1306861"/>
            <a:ext cx="9144000" cy="18466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①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‘Single Symbol’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을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‘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Graduated’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로 변경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②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Column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에서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‘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POP2008’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선택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③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Color ramp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에서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‘Spectral’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선택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④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Invert </a:t>
            </a: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옵션 체크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⑤ </a:t>
            </a:r>
            <a:r>
              <a:rPr lang="en-US" altLang="ko-KR" sz="1600" dirty="0">
                <a:solidFill>
                  <a:srgbClr val="000000"/>
                </a:solidFill>
                <a:latin typeface="+mj-ea"/>
              </a:rPr>
              <a:t>[</a:t>
            </a:r>
            <a:r>
              <a:rPr lang="en-US" altLang="ko-KR" sz="1600" dirty="0">
                <a:solidFill>
                  <a:srgbClr val="000000"/>
                </a:solidFill>
                <a:latin typeface="+mj-ea"/>
                <a:ea typeface="+mj-ea"/>
              </a:rPr>
              <a:t>Classify] </a:t>
            </a:r>
            <a:r>
              <a:rPr lang="ko-KR" altLang="en-US" sz="1600" dirty="0">
                <a:solidFill>
                  <a:srgbClr val="000000"/>
                </a:solidFill>
                <a:latin typeface="+mj-ea"/>
                <a:ea typeface="+mj-ea"/>
              </a:rPr>
              <a:t>버튼 클릭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j-ea"/>
                <a:ea typeface="+mj-ea"/>
              </a:rPr>
              <a:t>⑥ </a:t>
            </a:r>
            <a:r>
              <a:rPr lang="en-US" altLang="ko-KR" sz="1600" dirty="0" smtClean="0">
                <a:solidFill>
                  <a:srgbClr val="000000"/>
                </a:solidFill>
                <a:latin typeface="+mj-ea"/>
                <a:ea typeface="+mj-ea"/>
              </a:rPr>
              <a:t>[Apply]</a:t>
            </a:r>
            <a:endParaRPr lang="en-US" altLang="ko-KR" sz="160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782" y="2348880"/>
            <a:ext cx="6897358" cy="4062248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3761761" y="3001120"/>
            <a:ext cx="687680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232920" y="3153520"/>
            <a:ext cx="1800200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4588396" y="3729732"/>
            <a:ext cx="1800200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6753200" y="3731552"/>
            <a:ext cx="366868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5457056" y="4056793"/>
            <a:ext cx="432048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6537176" y="5949280"/>
            <a:ext cx="366868" cy="157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9634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401" y="2420630"/>
            <a:ext cx="5624185" cy="4067381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270499" y="983041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벡터데이터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레이어 스타일 저장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관리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81000" y="1390475"/>
            <a:ext cx="9144000" cy="8863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①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레이어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Properties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선택</a:t>
            </a:r>
            <a:endParaRPr lang="en-US" altLang="ko-KR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②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en-US" altLang="ko-KR" sz="1600" b="1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SAVE: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Style -&gt; [Save Style] -&gt;[QGIS Layer Style File]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저장</a:t>
            </a:r>
            <a:endParaRPr lang="en-US" altLang="ko-KR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③ </a:t>
            </a:r>
            <a:r>
              <a:rPr lang="en-US" altLang="ko-KR" sz="1600" b="1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LOAD: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Style -&gt; [Load Style..] -&gt; </a:t>
            </a:r>
            <a:r>
              <a:rPr lang="en-US" altLang="ko-KR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qml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파일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선택후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적용</a:t>
            </a:r>
            <a:endParaRPr lang="en-US" altLang="ko-KR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224148" y="5496323"/>
            <a:ext cx="494057" cy="236933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직사각형 13"/>
          <p:cNvSpPr/>
          <p:nvPr/>
        </p:nvSpPr>
        <p:spPr>
          <a:xfrm>
            <a:off x="2940857" y="5381469"/>
            <a:ext cx="872892" cy="21194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직사각형 15"/>
          <p:cNvSpPr/>
          <p:nvPr/>
        </p:nvSpPr>
        <p:spPr>
          <a:xfrm>
            <a:off x="2974773" y="6251078"/>
            <a:ext cx="584836" cy="236933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29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87783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제목 1"/>
          <p:cNvSpPr txBox="1">
            <a:spLocks/>
          </p:cNvSpPr>
          <p:nvPr/>
        </p:nvSpPr>
        <p:spPr>
          <a:xfrm>
            <a:off x="0" y="0"/>
            <a:ext cx="9007475" cy="90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altLang="ko-KR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I-1. QGIS</a:t>
            </a:r>
            <a:r>
              <a:rPr lang="ko-KR" altLang="en-US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 개요 </a:t>
            </a:r>
            <a:endParaRPr lang="ko-KR" altLang="en-US" sz="2800" b="1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+mn-ea"/>
              <a:ea typeface="+mn-ea"/>
              <a:cs typeface="맑은 고딕" pitchFamily="50" charset="-128"/>
            </a:endParaRPr>
          </a:p>
        </p:txBody>
      </p:sp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en-US" altLang="ko-KR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QGIS</a:t>
            </a:r>
            <a:r>
              <a:rPr lang="ko-KR" altLang="en-US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란</a:t>
            </a:r>
            <a:r>
              <a:rPr lang="en-US" altLang="ko-KR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?</a:t>
            </a:r>
            <a:r>
              <a:rPr lang="ko-KR" altLang="en-US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 </a:t>
            </a:r>
            <a:endParaRPr lang="en-US" altLang="ko-KR" sz="1500" b="1" dirty="0">
              <a:solidFill>
                <a:srgbClr val="404040"/>
              </a:solidFill>
              <a:latin typeface="+mn-ea"/>
              <a:cs typeface="맑은 고딕" pitchFamily="50" charset="-128"/>
            </a:endParaRPr>
          </a:p>
        </p:txBody>
      </p:sp>
      <p:sp>
        <p:nvSpPr>
          <p:cNvPr id="21" name="TextBox 20"/>
          <p:cNvSpPr txBox="1">
            <a:spLocks noChangeArrowheads="1"/>
          </p:cNvSpPr>
          <p:nvPr/>
        </p:nvSpPr>
        <p:spPr bwMode="auto">
          <a:xfrm>
            <a:off x="636386" y="1358724"/>
            <a:ext cx="8630989" cy="360048"/>
          </a:xfrm>
          <a:prstGeom prst="rect">
            <a:avLst/>
          </a:prstGeom>
          <a:gradFill rotWithShape="1">
            <a:gsLst>
              <a:gs pos="0">
                <a:srgbClr val="2C5D98"/>
              </a:gs>
              <a:gs pos="80000">
                <a:srgbClr val="3C7BC7"/>
              </a:gs>
              <a:gs pos="100000">
                <a:srgbClr val="3A7CCB"/>
              </a:gs>
            </a:gsLst>
            <a:lin ang="16200000"/>
          </a:gra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</p:spPr>
        <p:txBody>
          <a:bodyPr wrap="square" lIns="0" tIns="0" rIns="0" bIns="0" anchor="ctr">
            <a:prstTxWarp prst="textNoShape">
              <a:avLst/>
            </a:prstTxWarp>
            <a:noAutofit/>
          </a:bodyPr>
          <a:lstStyle/>
          <a:p>
            <a:pPr marL="336550" indent="-285750" defTabSz="939800" eaLnBrk="0" fontAlgn="b" hangingPunct="0">
              <a:spcBef>
                <a:spcPct val="30000"/>
              </a:spcBef>
              <a:buFont typeface="Wingdings" pitchFamily="2" charset="2"/>
              <a:buChar char="è"/>
              <a:defRPr/>
            </a:pPr>
            <a:r>
              <a:rPr lang="ko-KR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 오픈 소스 기반의 </a:t>
            </a:r>
            <a:r>
              <a:rPr lang="en-US" altLang="ko-K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GIS Desktop SW (ArcMap</a:t>
            </a:r>
            <a:r>
              <a:rPr lang="ko-KR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과 유사</a:t>
            </a:r>
            <a:r>
              <a:rPr lang="en-US" altLang="ko-K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)</a:t>
            </a:r>
            <a:endParaRPr lang="en-US" altLang="ko-K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sp>
        <p:nvSpPr>
          <p:cNvPr id="22" name="AutoShape 8"/>
          <p:cNvSpPr>
            <a:spLocks noChangeArrowheads="1"/>
          </p:cNvSpPr>
          <p:nvPr/>
        </p:nvSpPr>
        <p:spPr bwMode="auto">
          <a:xfrm>
            <a:off x="636387" y="1923417"/>
            <a:ext cx="1676400" cy="339006"/>
          </a:xfrm>
          <a:prstGeom prst="roundRect">
            <a:avLst>
              <a:gd name="adj" fmla="val 16667"/>
            </a:avLst>
          </a:prstGeom>
          <a:solidFill>
            <a:srgbClr val="70AD47"/>
          </a:solidFill>
          <a:ln w="12700" cap="flat" cmpd="sng" algn="ctr">
            <a:solidFill>
              <a:srgbClr val="70AD47">
                <a:shade val="50000"/>
              </a:srgbClr>
            </a:solidFill>
            <a:prstDash val="solid"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2813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지원 운영 체제 </a:t>
            </a:r>
            <a:endParaRPr kumimoji="1" lang="ko-KR" altLang="en-US" sz="16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sp>
        <p:nvSpPr>
          <p:cNvPr id="25" name="Rectangle 10"/>
          <p:cNvSpPr>
            <a:spLocks noChangeArrowheads="1"/>
          </p:cNvSpPr>
          <p:nvPr/>
        </p:nvSpPr>
        <p:spPr bwMode="auto">
          <a:xfrm>
            <a:off x="636387" y="2283457"/>
            <a:ext cx="2667000" cy="682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endParaRPr lang="en-US" altLang="ko-KR" sz="1800" b="1" u="none" dirty="0" smtClean="0">
              <a:solidFill>
                <a:srgbClr val="008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altLang="ko-KR" sz="1600" b="1" u="none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MS Windows</a:t>
            </a:r>
          </a:p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altLang="ko-KR" sz="1600" b="1" u="none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Mac OSX</a:t>
            </a:r>
          </a:p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altLang="ko-KR" sz="1600" b="1" u="none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Linux, Unix</a:t>
            </a:r>
            <a:endParaRPr lang="ko-KR" altLang="en-US" sz="1600" b="1" u="none" dirty="0" smtClean="0"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sp>
        <p:nvSpPr>
          <p:cNvPr id="26" name="AutoShape 8"/>
          <p:cNvSpPr>
            <a:spLocks noChangeArrowheads="1"/>
          </p:cNvSpPr>
          <p:nvPr/>
        </p:nvSpPr>
        <p:spPr bwMode="auto">
          <a:xfrm>
            <a:off x="636387" y="3318680"/>
            <a:ext cx="1676400" cy="339006"/>
          </a:xfrm>
          <a:prstGeom prst="roundRect">
            <a:avLst>
              <a:gd name="adj" fmla="val 16667"/>
            </a:avLst>
          </a:prstGeom>
          <a:solidFill>
            <a:srgbClr val="70AD47"/>
          </a:solidFill>
          <a:ln w="12700" cap="flat" cmpd="sng" algn="ctr">
            <a:solidFill>
              <a:srgbClr val="70AD47">
                <a:shade val="50000"/>
              </a:srgbClr>
            </a:solidFill>
            <a:prstDash val="solid"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2813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라이선스 </a:t>
            </a:r>
            <a:endParaRPr kumimoji="1" lang="ko-KR" altLang="en-US" sz="16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sp>
        <p:nvSpPr>
          <p:cNvPr id="29" name="Rectangle 10"/>
          <p:cNvSpPr>
            <a:spLocks noChangeArrowheads="1"/>
          </p:cNvSpPr>
          <p:nvPr/>
        </p:nvSpPr>
        <p:spPr bwMode="auto">
          <a:xfrm>
            <a:off x="636387" y="3779924"/>
            <a:ext cx="2590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endParaRPr lang="en-US" altLang="ko-KR" sz="1800" b="1" u="none" dirty="0" smtClean="0">
              <a:solidFill>
                <a:srgbClr val="008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altLang="ko-KR" sz="1600" b="1" u="none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GNU General</a:t>
            </a:r>
          </a:p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</a:pPr>
            <a:r>
              <a:rPr lang="en-US" altLang="ko-KR" sz="1600" b="1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   </a:t>
            </a:r>
            <a:r>
              <a:rPr lang="en-US" altLang="ko-KR" sz="1600" b="1" u="none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Public License</a:t>
            </a:r>
          </a:p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</a:pPr>
            <a:r>
              <a:rPr lang="en-US" altLang="ko-KR" sz="1600" b="1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   </a:t>
            </a:r>
            <a:r>
              <a:rPr lang="en-US" altLang="ko-KR" sz="1600" b="1" u="none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(GPL)</a:t>
            </a:r>
            <a:endParaRPr lang="ko-KR" altLang="en-US" sz="1600" b="1" u="none" dirty="0" smtClean="0"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sp>
        <p:nvSpPr>
          <p:cNvPr id="30" name="AutoShape 8"/>
          <p:cNvSpPr>
            <a:spLocks noChangeArrowheads="1"/>
          </p:cNvSpPr>
          <p:nvPr/>
        </p:nvSpPr>
        <p:spPr bwMode="auto">
          <a:xfrm>
            <a:off x="636387" y="4680755"/>
            <a:ext cx="1676400" cy="339006"/>
          </a:xfrm>
          <a:prstGeom prst="roundRect">
            <a:avLst>
              <a:gd name="adj" fmla="val 16667"/>
            </a:avLst>
          </a:prstGeom>
          <a:solidFill>
            <a:srgbClr val="70AD47"/>
          </a:solidFill>
          <a:ln w="12700" cap="flat" cmpd="sng" algn="ctr">
            <a:solidFill>
              <a:srgbClr val="70AD47">
                <a:shade val="50000"/>
              </a:srgbClr>
            </a:solidFill>
            <a:prstDash val="solid"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2813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기반 언어 </a:t>
            </a:r>
            <a:endParaRPr kumimoji="1" lang="ko-KR" altLang="en-US" sz="16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sp>
        <p:nvSpPr>
          <p:cNvPr id="31" name="Rectangle 10"/>
          <p:cNvSpPr>
            <a:spLocks noChangeArrowheads="1"/>
          </p:cNvSpPr>
          <p:nvPr/>
        </p:nvSpPr>
        <p:spPr bwMode="auto">
          <a:xfrm>
            <a:off x="636387" y="4841192"/>
            <a:ext cx="2590800" cy="682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endParaRPr lang="en-US" altLang="ko-KR" sz="1800" b="1" u="none" dirty="0" smtClean="0">
              <a:solidFill>
                <a:srgbClr val="008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altLang="ko-KR" sz="1600" b="1" u="none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C++, Python </a:t>
            </a:r>
            <a:endParaRPr lang="ko-KR" altLang="en-US" sz="1600" b="1" u="none" dirty="0" smtClean="0"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graphicFrame>
        <p:nvGraphicFramePr>
          <p:cNvPr id="32" name="표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637957"/>
              </p:ext>
            </p:extLst>
          </p:nvPr>
        </p:nvGraphicFramePr>
        <p:xfrm>
          <a:off x="2652610" y="1772816"/>
          <a:ext cx="6614766" cy="448740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22049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4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049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34091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100" dirty="0" smtClean="0"/>
                        <a:t>Release Date</a:t>
                      </a:r>
                      <a:endParaRPr 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100" dirty="0" smtClean="0"/>
                        <a:t>Version</a:t>
                      </a:r>
                      <a:endParaRPr 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100" dirty="0" smtClean="0"/>
                        <a:t>Codename</a:t>
                      </a:r>
                      <a:endParaRPr 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054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2002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1100" u="none" strike="noStrike" dirty="0" smtClean="0">
                          <a:effectLst/>
                        </a:rPr>
                        <a:t>7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0.0.1-Alpha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Start!!!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054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2008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1100" u="none" strike="noStrike" dirty="0" smtClean="0">
                          <a:effectLst/>
                        </a:rPr>
                        <a:t>5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0.1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"Io"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054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2008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년</a:t>
                      </a:r>
                      <a:r>
                        <a:rPr lang="en-US" sz="1100" u="none" strike="noStrike" dirty="0" smtClean="0">
                          <a:effectLst/>
                        </a:rPr>
                        <a:t> 7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0.11.0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"Metis"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054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2009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 </a:t>
                      </a:r>
                      <a:r>
                        <a:rPr lang="en-US" altLang="ko-KR" sz="1100" u="none" strike="noStrike" dirty="0" smtClean="0">
                          <a:effectLst/>
                        </a:rPr>
                        <a:t>1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1.0.0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"</a:t>
                      </a:r>
                      <a:r>
                        <a:rPr lang="en-US" sz="1100" u="none" strike="noStrike" dirty="0" err="1">
                          <a:effectLst/>
                        </a:rPr>
                        <a:t>Kore</a:t>
                      </a:r>
                      <a:r>
                        <a:rPr lang="en-US" sz="1100" u="none" strike="noStrike" dirty="0">
                          <a:effectLst/>
                        </a:rPr>
                        <a:t>"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 smtClean="0">
                          <a:effectLst/>
                        </a:rPr>
                        <a:t>2009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 </a:t>
                      </a:r>
                      <a:r>
                        <a:rPr lang="en-US" altLang="ko-KR" sz="800" u="none" strike="noStrike" dirty="0" smtClean="0">
                          <a:effectLst/>
                        </a:rPr>
                        <a:t>5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1.1.0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"Pan"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151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 smtClean="0">
                          <a:effectLst/>
                        </a:rPr>
                        <a:t>2009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800" u="none" strike="noStrike" dirty="0" smtClean="0">
                          <a:effectLst/>
                        </a:rPr>
                        <a:t>9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1.2.0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"Daphnis"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5434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altLang="ko-KR" sz="800" u="none" strike="noStrike" dirty="0" smtClean="0">
                          <a:effectLst/>
                        </a:rPr>
                        <a:t>20</a:t>
                      </a:r>
                      <a:r>
                        <a:rPr lang="en-US" sz="800" u="none" strike="noStrike" dirty="0" smtClean="0">
                          <a:effectLst/>
                        </a:rPr>
                        <a:t>09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800" u="none" strike="noStrike" dirty="0" smtClean="0">
                          <a:effectLst/>
                        </a:rPr>
                        <a:t>9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1.3.0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r>
                        <a:rPr lang="en-US" sz="800" u="none" strike="noStrike" dirty="0" err="1">
                          <a:effectLst/>
                        </a:rPr>
                        <a:t>Mimas</a:t>
                      </a:r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71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altLang="ko-KR" sz="800" u="none" strike="noStrike" dirty="0" smtClean="0">
                          <a:effectLst/>
                        </a:rPr>
                        <a:t>20</a:t>
                      </a:r>
                      <a:r>
                        <a:rPr lang="en-US" sz="800" u="none" strike="noStrike" dirty="0" smtClean="0">
                          <a:effectLst/>
                        </a:rPr>
                        <a:t>10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800" u="none" strike="noStrike" dirty="0" smtClean="0">
                          <a:effectLst/>
                        </a:rPr>
                        <a:t>1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1.4.0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r>
                        <a:rPr lang="en-US" sz="800" u="none" strike="noStrike" dirty="0" err="1">
                          <a:effectLst/>
                        </a:rPr>
                        <a:t>Enceladus</a:t>
                      </a:r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altLang="ko-KR" sz="800" u="none" strike="noStrike" dirty="0" smtClean="0">
                          <a:effectLst/>
                        </a:rPr>
                        <a:t>20</a:t>
                      </a:r>
                      <a:r>
                        <a:rPr lang="en-US" sz="800" u="none" strike="noStrike" dirty="0" smtClean="0">
                          <a:effectLst/>
                        </a:rPr>
                        <a:t>10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800" u="none" strike="noStrike" dirty="0" smtClean="0">
                          <a:effectLst/>
                        </a:rPr>
                        <a:t>7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1.5.0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"Tethys"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altLang="ko-KR" sz="800" u="none" strike="noStrike" dirty="0" smtClean="0">
                          <a:effectLst/>
                        </a:rPr>
                        <a:t>20</a:t>
                      </a:r>
                      <a:r>
                        <a:rPr lang="en-US" sz="800" u="none" strike="noStrike" dirty="0" smtClean="0">
                          <a:effectLst/>
                        </a:rPr>
                        <a:t>10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800" u="none" strike="noStrike" dirty="0" smtClean="0">
                          <a:effectLst/>
                        </a:rPr>
                        <a:t>11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1.6.0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r>
                        <a:rPr lang="en-US" sz="800" u="none" strike="noStrike" dirty="0" err="1">
                          <a:effectLst/>
                        </a:rPr>
                        <a:t>Copiapó</a:t>
                      </a:r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573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altLang="ko-KR" sz="800" u="none" strike="noStrike" dirty="0" smtClean="0">
                          <a:effectLst/>
                        </a:rPr>
                        <a:t>20</a:t>
                      </a:r>
                      <a:r>
                        <a:rPr lang="en-US" sz="800" u="none" strike="noStrike" dirty="0" smtClean="0">
                          <a:effectLst/>
                        </a:rPr>
                        <a:t>11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800" u="none" strike="noStrike" dirty="0" smtClean="0">
                          <a:effectLst/>
                        </a:rPr>
                        <a:t>6</a:t>
                      </a:r>
                      <a:r>
                        <a:rPr lang="ko-KR" altLang="en-US" sz="800" u="none" strike="noStrike" dirty="0" smtClean="0">
                          <a:effectLst/>
                        </a:rPr>
                        <a:t>월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1.7.0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r>
                        <a:rPr lang="en-US" sz="800" u="none" strike="noStrike" dirty="0" err="1">
                          <a:effectLst/>
                        </a:rPr>
                        <a:t>Wrocław</a:t>
                      </a:r>
                      <a:r>
                        <a:rPr lang="en-US" sz="800" u="none" strike="noStrike" dirty="0">
                          <a:effectLst/>
                        </a:rPr>
                        <a:t>"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2054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altLang="ko-KR" sz="1100" b="1" u="none" strike="noStrike" dirty="0" smtClean="0">
                          <a:effectLst/>
                        </a:rPr>
                        <a:t>20</a:t>
                      </a:r>
                      <a:r>
                        <a:rPr lang="en-US" sz="1100" b="1" u="none" strike="noStrike" dirty="0" smtClean="0">
                          <a:effectLst/>
                        </a:rPr>
                        <a:t>12</a:t>
                      </a:r>
                      <a:r>
                        <a:rPr lang="ko-KR" altLang="en-US" sz="1100" b="1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1100" b="1" u="none" strike="noStrike" dirty="0" smtClean="0">
                          <a:effectLst/>
                        </a:rPr>
                        <a:t>6</a:t>
                      </a:r>
                      <a:r>
                        <a:rPr lang="ko-KR" altLang="en-US" sz="1100" b="1" u="none" strike="noStrike" dirty="0" smtClean="0">
                          <a:effectLst/>
                        </a:rPr>
                        <a:t>월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1.8.0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"</a:t>
                      </a:r>
                      <a:r>
                        <a:rPr lang="en-US" sz="1100" b="1" u="none" strike="noStrike" dirty="0" err="1">
                          <a:effectLst/>
                        </a:rPr>
                        <a:t>Lisboa</a:t>
                      </a:r>
                      <a:r>
                        <a:rPr lang="en-US" sz="1100" b="1" u="none" strike="noStrike" dirty="0">
                          <a:effectLst/>
                        </a:rPr>
                        <a:t>"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2054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altLang="ko-KR" sz="1100" b="1" u="none" strike="noStrike" dirty="0" smtClean="0">
                          <a:effectLst/>
                        </a:rPr>
                        <a:t>20</a:t>
                      </a:r>
                      <a:r>
                        <a:rPr lang="en-US" sz="1100" b="1" u="none" strike="noStrike" dirty="0" smtClean="0">
                          <a:effectLst/>
                        </a:rPr>
                        <a:t>13</a:t>
                      </a:r>
                      <a:r>
                        <a:rPr lang="ko-KR" altLang="en-US" sz="1100" b="1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1100" b="1" u="none" strike="noStrike" dirty="0" smtClean="0">
                          <a:effectLst/>
                        </a:rPr>
                        <a:t>9</a:t>
                      </a:r>
                      <a:r>
                        <a:rPr lang="ko-KR" altLang="en-US" sz="1100" b="1" u="none" strike="noStrike" dirty="0" smtClean="0">
                          <a:effectLst/>
                        </a:rPr>
                        <a:t>월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b="1" u="none" strike="noStrike" dirty="0" smtClean="0">
                          <a:effectLst/>
                        </a:rPr>
                        <a:t>2.0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"</a:t>
                      </a:r>
                      <a:r>
                        <a:rPr lang="en-US" sz="1100" b="1" u="none" strike="noStrike" dirty="0" err="1">
                          <a:effectLst/>
                        </a:rPr>
                        <a:t>Dufour</a:t>
                      </a:r>
                      <a:r>
                        <a:rPr lang="en-US" sz="1100" b="1" u="none" strike="noStrike" dirty="0">
                          <a:effectLst/>
                        </a:rPr>
                        <a:t>"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20</a:t>
                      </a:r>
                      <a:r>
                        <a:rPr lang="en-US" sz="1100" u="none" strike="noStrike" dirty="0" smtClean="0">
                          <a:effectLst/>
                        </a:rPr>
                        <a:t>14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1100" u="none" strike="noStrike" dirty="0" smtClean="0">
                          <a:effectLst/>
                        </a:rPr>
                        <a:t>2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2.2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“</a:t>
                      </a:r>
                      <a:r>
                        <a:rPr lang="en-US" sz="1100" u="none" strike="noStrike" dirty="0" err="1" smtClean="0">
                          <a:effectLst/>
                        </a:rPr>
                        <a:t>Valmiera</a:t>
                      </a:r>
                      <a:r>
                        <a:rPr lang="en-US" sz="1100" u="none" strike="noStrike" dirty="0" smtClean="0">
                          <a:effectLst/>
                        </a:rPr>
                        <a:t>”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20</a:t>
                      </a:r>
                      <a:r>
                        <a:rPr lang="en-US" sz="1100" u="none" strike="noStrike" dirty="0" smtClean="0">
                          <a:effectLst/>
                        </a:rPr>
                        <a:t>14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년</a:t>
                      </a:r>
                      <a:r>
                        <a:rPr lang="en-US" sz="1100" u="none" strike="noStrike" dirty="0" smtClean="0">
                          <a:effectLst/>
                        </a:rPr>
                        <a:t> 6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2.4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“Chugiak”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20</a:t>
                      </a:r>
                      <a:r>
                        <a:rPr lang="en-US" sz="1100" u="none" strike="noStrike" dirty="0" smtClean="0">
                          <a:effectLst/>
                        </a:rPr>
                        <a:t>14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1100" u="none" strike="noStrike" dirty="0" smtClean="0">
                          <a:effectLst/>
                        </a:rPr>
                        <a:t>11</a:t>
                      </a:r>
                      <a:r>
                        <a:rPr lang="ko-KR" altLang="en-US" sz="1100" u="none" strike="noStrike" dirty="0" smtClean="0">
                          <a:effectLst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2.6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 smtClean="0">
                          <a:effectLst/>
                        </a:rPr>
                        <a:t>“Brighton”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 smtClean="0">
                          <a:effectLst/>
                        </a:rPr>
                        <a:t>2015</a:t>
                      </a:r>
                      <a:r>
                        <a:rPr lang="ko-KR" altLang="en-US" sz="1100" b="1" u="none" strike="noStrike" dirty="0" smtClean="0">
                          <a:effectLst/>
                        </a:rPr>
                        <a:t>년 </a:t>
                      </a:r>
                      <a:r>
                        <a:rPr lang="en-US" altLang="ko-KR" sz="1100" b="1" u="none" strike="noStrike" dirty="0" smtClean="0">
                          <a:effectLst/>
                        </a:rPr>
                        <a:t>2</a:t>
                      </a:r>
                      <a:r>
                        <a:rPr lang="ko-KR" altLang="en-US" sz="1100" b="1" u="none" strike="noStrike" dirty="0" smtClean="0">
                          <a:effectLst/>
                        </a:rPr>
                        <a:t>월</a:t>
                      </a:r>
                      <a:endParaRPr lang="en-US" sz="1100" b="1" i="0" u="none" strike="noStrike" dirty="0">
                        <a:solidFill>
                          <a:srgbClr val="FF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 smtClean="0">
                          <a:effectLst/>
                        </a:rPr>
                        <a:t>2.8</a:t>
                      </a:r>
                      <a:endParaRPr lang="en-US" sz="1100" b="1" i="0" u="none" strike="noStrike" dirty="0">
                        <a:solidFill>
                          <a:srgbClr val="FF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 smtClean="0">
                          <a:effectLst/>
                        </a:rPr>
                        <a:t>“Wien”</a:t>
                      </a:r>
                      <a:endParaRPr lang="en-US" sz="1100" b="1" i="0" u="none" strike="noStrike" dirty="0">
                        <a:solidFill>
                          <a:srgbClr val="FF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2015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년 </a:t>
                      </a:r>
                      <a:r>
                        <a:rPr lang="en-US" altLang="ko-KR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6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2.10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8902137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2015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년 </a:t>
                      </a:r>
                      <a:r>
                        <a:rPr lang="en-US" altLang="ko-KR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2.12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85405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2016</a:t>
                      </a:r>
                      <a:r>
                        <a:rPr lang="ko-KR" altLang="en-US" sz="11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1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  <a:endParaRPr lang="en-US" sz="11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2.14</a:t>
                      </a:r>
                      <a:r>
                        <a:rPr lang="en-US" altLang="ko-KR" sz="1100" b="1" u="none" strike="noStrike" dirty="0" smtClean="0">
                          <a:effectLst/>
                        </a:rPr>
                        <a:t> (LTS, </a:t>
                      </a:r>
                      <a:r>
                        <a:rPr lang="ko-KR" altLang="en-US" sz="1100" b="1" u="none" strike="noStrike" dirty="0" smtClean="0">
                          <a:effectLst/>
                        </a:rPr>
                        <a:t>장기유지버전</a:t>
                      </a:r>
                      <a:r>
                        <a:rPr lang="en-US" altLang="ko-KR" sz="1100" b="1" u="none" strike="noStrike" dirty="0" smtClean="0">
                          <a:effectLst/>
                        </a:rPr>
                        <a:t>)</a:t>
                      </a:r>
                      <a:endParaRPr lang="en-US" altLang="ko-KR" sz="1100" b="1" i="0" u="none" strike="noStrike" dirty="0" smtClean="0">
                        <a:solidFill>
                          <a:srgbClr val="FF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“Essen”</a:t>
                      </a:r>
                      <a:endParaRPr lang="en-US" sz="11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57625944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2016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2.16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dirty="0" err="1" smtClean="0">
                          <a:latin typeface="Nanum Gothic" charset="-127"/>
                          <a:ea typeface="Nanum Gothic" charset="-127"/>
                          <a:cs typeface="Nanum Gothic" charset="-127"/>
                        </a:rPr>
                        <a:t>Nodebo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33003133"/>
                  </a:ext>
                </a:extLst>
              </a:tr>
              <a:tr h="2205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2016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2.18</a:t>
                      </a:r>
                      <a:endParaRPr lang="en-US" altLang="ko-KR" sz="1100" b="0" i="0" u="none" strike="noStrike" dirty="0" smtClean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Las</a:t>
                      </a:r>
                      <a:r>
                        <a:rPr lang="en-US" sz="1100" b="0" i="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Palmas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08541195"/>
                  </a:ext>
                </a:extLst>
              </a:tr>
            </a:tbl>
          </a:graphicData>
        </a:graphic>
      </p:graphicFrame>
      <p:sp>
        <p:nvSpPr>
          <p:cNvPr id="33" name="AutoShape 8"/>
          <p:cNvSpPr>
            <a:spLocks noChangeArrowheads="1"/>
          </p:cNvSpPr>
          <p:nvPr/>
        </p:nvSpPr>
        <p:spPr bwMode="auto">
          <a:xfrm>
            <a:off x="636387" y="5574791"/>
            <a:ext cx="1676400" cy="339006"/>
          </a:xfrm>
          <a:prstGeom prst="roundRect">
            <a:avLst>
              <a:gd name="adj" fmla="val 16667"/>
            </a:avLst>
          </a:prstGeom>
          <a:solidFill>
            <a:srgbClr val="70AD47"/>
          </a:solidFill>
          <a:ln w="12700" cap="flat" cmpd="sng" algn="ctr">
            <a:solidFill>
              <a:srgbClr val="70AD47">
                <a:shade val="50000"/>
              </a:srgbClr>
            </a:solidFill>
            <a:prstDash val="solid"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2813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="1" kern="0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최신버</a:t>
            </a:r>
            <a:r>
              <a:rPr lang="ko-KR" altLang="en-US" sz="1600" b="1" kern="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전</a:t>
            </a:r>
            <a:r>
              <a:rPr kumimoji="1" lang="ko-KR" alt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rPr>
              <a:t> </a:t>
            </a:r>
            <a:endParaRPr kumimoji="1" lang="ko-KR" altLang="en-US" sz="16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맑은 고딕"/>
            </a:endParaRPr>
          </a:p>
        </p:txBody>
      </p:sp>
      <p:sp>
        <p:nvSpPr>
          <p:cNvPr id="34" name="Rectangle 10"/>
          <p:cNvSpPr>
            <a:spLocks noChangeArrowheads="1"/>
          </p:cNvSpPr>
          <p:nvPr/>
        </p:nvSpPr>
        <p:spPr bwMode="auto">
          <a:xfrm>
            <a:off x="636387" y="5735228"/>
            <a:ext cx="2590800" cy="682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180000" indent="-180000" algn="l" defTabSz="912813" eaLnBrk="1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endParaRPr lang="en-US" altLang="ko-KR" sz="1800" b="1" u="none" dirty="0" smtClean="0">
              <a:solidFill>
                <a:srgbClr val="008000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180000" indent="-180000" defTabSz="912813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altLang="ko-KR" sz="1600" b="1" u="none" dirty="0" smtClean="0">
                <a:latin typeface="Nanum Gothic" charset="-127"/>
                <a:ea typeface="Nanum Gothic" charset="-127"/>
                <a:cs typeface="Nanum Gothic" charset="-127"/>
              </a:rPr>
              <a:t>2.16.2</a:t>
            </a:r>
            <a:r>
              <a:rPr lang="ko-KR" altLang="en-US" sz="1600" b="1" u="none" dirty="0" smtClean="0"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1600" b="1" dirty="0" err="1" smtClean="0">
                <a:latin typeface="Nanum Gothic" charset="-127"/>
                <a:ea typeface="Nanum Gothic" charset="-127"/>
                <a:cs typeface="Nanum Gothic" charset="-127"/>
              </a:rPr>
              <a:t>Nodebo</a:t>
            </a:r>
            <a:endParaRPr lang="en-US" altLang="ko-KR" sz="1600" b="1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023" y="3163351"/>
            <a:ext cx="3963094" cy="1258665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276" y="1600411"/>
            <a:ext cx="6072095" cy="507216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4" name="직사각형 3"/>
          <p:cNvSpPr/>
          <p:nvPr/>
        </p:nvSpPr>
        <p:spPr>
          <a:xfrm>
            <a:off x="200472" y="971436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확대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축소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이동 및 속성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보기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48024" y="2119436"/>
            <a:ext cx="83195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b="1" dirty="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</a:rPr>
              <a:t>화면이동 </a:t>
            </a:r>
            <a:endParaRPr lang="en-US" sz="1400" b="1" dirty="0">
              <a:solidFill>
                <a:srgbClr val="000000"/>
              </a:solidFill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48124" y="1382387"/>
            <a:ext cx="83195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b="1" dirty="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</a:rPr>
              <a:t>화면확대 </a:t>
            </a:r>
            <a:endParaRPr lang="en-US" sz="1400" b="1" dirty="0">
              <a:solidFill>
                <a:srgbClr val="000000"/>
              </a:solidFill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28769" y="2118531"/>
            <a:ext cx="894476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b="1" dirty="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</a:rPr>
              <a:t>화면축소  </a:t>
            </a:r>
            <a:endParaRPr lang="en-US" sz="1400" b="1" dirty="0">
              <a:solidFill>
                <a:srgbClr val="000000"/>
              </a:solidFill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61237" y="1380630"/>
            <a:ext cx="769441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b="1" dirty="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</a:rPr>
              <a:t>전체보기</a:t>
            </a:r>
            <a:endParaRPr lang="en-US" sz="1400" b="1" dirty="0">
              <a:solidFill>
                <a:srgbClr val="000000"/>
              </a:solidFill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809465" y="2118531"/>
            <a:ext cx="83195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b="1" dirty="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</a:rPr>
              <a:t>선택보기 </a:t>
            </a:r>
            <a:endParaRPr lang="en-US" sz="1400" b="1" dirty="0">
              <a:solidFill>
                <a:srgbClr val="000000"/>
              </a:solidFill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85231" y="1380630"/>
            <a:ext cx="101149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b="1" dirty="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</a:rPr>
              <a:t>레이어보기 </a:t>
            </a:r>
            <a:endParaRPr lang="en-US" sz="1400" b="1" dirty="0">
              <a:solidFill>
                <a:srgbClr val="000000"/>
              </a:solidFill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16125" y="4470905"/>
            <a:ext cx="83195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b="1" dirty="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</a:rPr>
              <a:t>속성보기 </a:t>
            </a:r>
            <a:endParaRPr lang="en-US" sz="1400" b="1" dirty="0">
              <a:solidFill>
                <a:srgbClr val="000000"/>
              </a:solidFill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096778" y="3828991"/>
            <a:ext cx="556226" cy="559859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4921" y="2333974"/>
            <a:ext cx="4041068" cy="4146770"/>
          </a:xfrm>
          <a:prstGeom prst="rect">
            <a:avLst/>
          </a:prstGeom>
        </p:spPr>
      </p:pic>
      <p:sp>
        <p:nvSpPr>
          <p:cNvPr id="20" name="오른쪽 화살표 19"/>
          <p:cNvSpPr/>
          <p:nvPr/>
        </p:nvSpPr>
        <p:spPr>
          <a:xfrm>
            <a:off x="2031637" y="4231765"/>
            <a:ext cx="3359888" cy="693725"/>
          </a:xfrm>
          <a:prstGeom prst="right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690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088" y="2618843"/>
            <a:ext cx="4913168" cy="368339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893" y="1009748"/>
            <a:ext cx="2948426" cy="1368263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28464" y="944947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한글이 깨질 경우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1001" y="1352381"/>
            <a:ext cx="5032207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①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신규로 데이터를 부르는 경우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) Add Vector Layer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할 때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Source Type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에서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Encoding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을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‘UTF-8’, ‘cp949’, ‘System’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중 잘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(!)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선택</a:t>
            </a:r>
            <a:endParaRPr lang="en-US" altLang="ko-KR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81000" y="2488887"/>
            <a:ext cx="4334436" cy="1231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②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이미 불러온 데이터가 있는 경우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)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해당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레이어를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더블클릭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또는 선택 후 마우스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우클릭하여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Layer Properties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창을 띄운 후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General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sym typeface="Wingdings" panose="05000000000000000000" pitchFamily="2" charset="2"/>
              </a:rPr>
              <a:t> Layer Info 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Data Source Encoding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을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적절히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선택</a:t>
            </a:r>
            <a:endParaRPr lang="en-US" altLang="ko-KR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684973" y="3202211"/>
            <a:ext cx="1603215" cy="224089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직사각형 18"/>
          <p:cNvSpPr/>
          <p:nvPr/>
        </p:nvSpPr>
        <p:spPr>
          <a:xfrm>
            <a:off x="6033120" y="1513580"/>
            <a:ext cx="1339498" cy="1872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445890" y="70738"/>
            <a:ext cx="1897955" cy="1107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  <a:spcAft>
                <a:spcPct val="0"/>
              </a:spcAft>
            </a:pPr>
            <a:r>
              <a:rPr lang="ko-KR" altLang="en-US" sz="7200" dirty="0" smtClean="0">
                <a:solidFill>
                  <a:srgbClr val="FF0000"/>
                </a:solidFill>
              </a:rPr>
              <a:t>수정</a:t>
            </a:r>
            <a:endParaRPr lang="ko-KR" altLang="en-US" sz="7200" dirty="0" smtClean="0">
              <a:solidFill>
                <a:srgbClr val="FF0000"/>
              </a:solidFill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31</a:t>
            </a:fld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74159" y="4279048"/>
            <a:ext cx="4334436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③ 레이어 선택 후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‘Open Attribute Table’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메뉴 선택해 한글이 정상적으로 나오는지 확인</a:t>
            </a:r>
            <a:endParaRPr lang="en-US" altLang="ko-KR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810089" y="2793764"/>
            <a:ext cx="790984" cy="224089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652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228" y="3066487"/>
            <a:ext cx="4554585" cy="302797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81000" y="1360278"/>
            <a:ext cx="9144000" cy="11326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①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[Layer] -&gt; [Add Vector Layer…]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혹은       를 클릭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(Ctrl + Shift + V)</a:t>
            </a:r>
            <a:endParaRPr lang="ko-KR" altLang="en-US" sz="1600" dirty="0">
              <a:solidFill>
                <a:srgbClr val="000000"/>
              </a:solidFill>
              <a:latin typeface="+mn-ea"/>
              <a:ea typeface="맑은 고딕" panose="020B0503020000020004" pitchFamily="50" charset="-127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② 배포된 ‘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Sample Data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폴더’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-&gt; ‘</a:t>
            </a:r>
            <a:r>
              <a:rPr lang="en-US" altLang="ko-KR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seoul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’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폴더 밑에 있는 </a:t>
            </a:r>
            <a:r>
              <a:rPr lang="en-US" altLang="ko-KR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admin_sgg.shp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선택하여 열기 </a:t>
            </a:r>
          </a:p>
          <a:p>
            <a:pPr marL="285750" indent="-23495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③ 지도 범례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(Layers)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에서 </a:t>
            </a:r>
            <a:r>
              <a:rPr lang="en-US" altLang="ko-KR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admin_sgg.shp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을 선택한 뒤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마우스 오른쪽 버튼을 눌러 ‘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Open Attribute Table’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을 선택하거나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도구모음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(Toolbar)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에서     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를클릭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28464" y="952845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선택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(Selection)</a:t>
            </a:r>
          </a:p>
        </p:txBody>
      </p:sp>
      <p:sp>
        <p:nvSpPr>
          <p:cNvPr id="10" name="이등변 삼각형 106"/>
          <p:cNvSpPr>
            <a:spLocks noChangeArrowheads="1"/>
          </p:cNvSpPr>
          <p:nvPr/>
        </p:nvSpPr>
        <p:spPr bwMode="auto">
          <a:xfrm rot="5400000">
            <a:off x="4498622" y="4446822"/>
            <a:ext cx="1371600" cy="228600"/>
          </a:xfrm>
          <a:prstGeom prst="triangle">
            <a:avLst>
              <a:gd name="adj" fmla="val 50000"/>
            </a:avLst>
          </a:prstGeom>
          <a:gradFill rotWithShape="1">
            <a:gsLst>
              <a:gs pos="0">
                <a:srgbClr val="376092"/>
              </a:gs>
              <a:gs pos="100000">
                <a:srgbClr val="95B3D7"/>
              </a:gs>
            </a:gsLst>
            <a:lin ang="5400000"/>
          </a:gra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latin typeface="맑은 고딕" pitchFamily="50" charset="-128"/>
              <a:ea typeface="맑은 고딕"/>
              <a:cs typeface="맑은 고딕"/>
            </a:endParaRPr>
          </a:p>
        </p:txBody>
      </p:sp>
      <p:sp>
        <p:nvSpPr>
          <p:cNvPr id="11" name="Oval 23"/>
          <p:cNvSpPr/>
          <p:nvPr/>
        </p:nvSpPr>
        <p:spPr>
          <a:xfrm>
            <a:off x="1061625" y="3263990"/>
            <a:ext cx="304800" cy="304800"/>
          </a:xfrm>
          <a:prstGeom prst="ellipse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0907" y="1285547"/>
            <a:ext cx="285750" cy="28575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3033" y="2826698"/>
            <a:ext cx="4092957" cy="3509265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4639" y="2191829"/>
            <a:ext cx="247650" cy="247650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8185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677" y="2361825"/>
            <a:ext cx="8029575" cy="1590675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381000" y="1400322"/>
            <a:ext cx="9396536" cy="5663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①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Attribute Table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창에서 강동구가 있는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24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번 줄을 클릭 </a:t>
            </a:r>
          </a:p>
          <a:p>
            <a:pPr marL="285750" indent="-23495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② 이후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Attribute Table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좌하단의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       클릭하여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지도 화면이 강동구를 중심으로 확대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이동됨을 확인 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28464" y="956504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선택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(Selection) –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계속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3313" y="1690700"/>
            <a:ext cx="295275" cy="276225"/>
          </a:xfrm>
          <a:prstGeom prst="rect">
            <a:avLst/>
          </a:prstGeom>
        </p:spPr>
      </p:pic>
      <p:sp>
        <p:nvSpPr>
          <p:cNvPr id="10" name="Oval 18"/>
          <p:cNvSpPr/>
          <p:nvPr/>
        </p:nvSpPr>
        <p:spPr>
          <a:xfrm>
            <a:off x="3246749" y="2563739"/>
            <a:ext cx="424844" cy="462563"/>
          </a:xfrm>
          <a:prstGeom prst="ellipse">
            <a:avLst/>
          </a:prstGeom>
          <a:noFill/>
          <a:ln w="508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Bent-Up Arrow 24"/>
          <p:cNvSpPr/>
          <p:nvPr/>
        </p:nvSpPr>
        <p:spPr>
          <a:xfrm rot="5400000">
            <a:off x="3314924" y="3436822"/>
            <a:ext cx="2112640" cy="1702668"/>
          </a:xfrm>
          <a:prstGeom prst="bentUpArrow">
            <a:avLst>
              <a:gd name="adj1" fmla="val 16738"/>
              <a:gd name="adj2" fmla="val 24074"/>
              <a:gd name="adj3" fmla="val 2500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644159" y="2071447"/>
            <a:ext cx="83195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dirty="0">
                <a:solidFill>
                  <a:srgbClr val="000000"/>
                </a:solidFill>
                <a:latin typeface="+mn-ea"/>
                <a:ea typeface="+mn-ea"/>
              </a:rPr>
              <a:t>선택취소 </a:t>
            </a:r>
            <a:endParaRPr lang="en-US" sz="14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47836" y="2071447"/>
            <a:ext cx="15501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65100" indent="-114300" defTabSz="939800" eaLnBrk="0" fontAlgn="b" hangingPunct="0">
              <a:spcBef>
                <a:spcPct val="30000"/>
              </a:spcBef>
            </a:pPr>
            <a:r>
              <a:rPr lang="ko-KR" altLang="en-US" sz="1400" dirty="0">
                <a:solidFill>
                  <a:srgbClr val="000000"/>
                </a:solidFill>
                <a:latin typeface="+mn-ea"/>
                <a:ea typeface="+mn-ea"/>
              </a:rPr>
              <a:t>선택정보를 맨위로</a:t>
            </a:r>
            <a:endParaRPr lang="en-US" sz="14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Straight Arrow Connector 29"/>
          <p:cNvCxnSpPr/>
          <p:nvPr/>
        </p:nvCxnSpPr>
        <p:spPr>
          <a:xfrm>
            <a:off x="2600215" y="2286892"/>
            <a:ext cx="0" cy="418617"/>
          </a:xfrm>
          <a:prstGeom prst="straightConnector1">
            <a:avLst/>
          </a:prstGeom>
          <a:ln w="508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29"/>
          <p:cNvCxnSpPr/>
          <p:nvPr/>
        </p:nvCxnSpPr>
        <p:spPr>
          <a:xfrm>
            <a:off x="2268456" y="2296940"/>
            <a:ext cx="0" cy="418617"/>
          </a:xfrm>
          <a:prstGeom prst="straightConnector1">
            <a:avLst/>
          </a:prstGeom>
          <a:ln w="508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2805" y="3666477"/>
            <a:ext cx="4183185" cy="2786859"/>
          </a:xfrm>
          <a:prstGeom prst="rect">
            <a:avLst/>
          </a:prstGeom>
        </p:spPr>
      </p:pic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58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84" y="1442169"/>
            <a:ext cx="3012232" cy="2274863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23158" y="964975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선택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(Selection) –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계속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721101" y="1817624"/>
            <a:ext cx="5734889" cy="914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68288" indent="-268288" defTabSz="939800" eaLnBrk="0" fontAlgn="b" hangingPunct="0">
              <a:spcBef>
                <a:spcPct val="3000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cs typeface="나눔고딕"/>
              </a:rPr>
              <a:t>① 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cs typeface="나눔고딕"/>
              </a:rPr>
              <a:t>Select 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cs typeface="나눔고딕"/>
              </a:rPr>
              <a:t>도구를 이용하여 자신이 원하는 지역을 지도 위에서 선택 </a:t>
            </a:r>
            <a:endParaRPr lang="en-US" altLang="ko-KR" dirty="0" smtClean="0">
              <a:solidFill>
                <a:srgbClr val="000000"/>
              </a:solidFill>
              <a:latin typeface="+mn-ea"/>
              <a:ea typeface="맑은 고딕" panose="020B0503020000020004" pitchFamily="50" charset="-127"/>
              <a:cs typeface="나눔고딕"/>
            </a:endParaRPr>
          </a:p>
          <a:p>
            <a:pPr marL="268288" indent="-268288" defTabSz="939800" eaLnBrk="0" fontAlgn="b" hangingPunct="0">
              <a:spcBef>
                <a:spcPct val="30000"/>
              </a:spcBef>
            </a:pPr>
            <a:r>
              <a:rPr lang="ko-KR" altLang="ko-KR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cs typeface="나눔고딕"/>
              </a:rPr>
              <a:t>②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cs typeface="나눔고딕"/>
              </a:rPr>
              <a:t> 선택된 지역의 속성 정보를 파악 </a:t>
            </a:r>
          </a:p>
        </p:txBody>
      </p:sp>
      <p:sp>
        <p:nvSpPr>
          <p:cNvPr id="8" name="이등변 삼각형 106"/>
          <p:cNvSpPr>
            <a:spLocks noChangeArrowheads="1"/>
          </p:cNvSpPr>
          <p:nvPr/>
        </p:nvSpPr>
        <p:spPr bwMode="auto">
          <a:xfrm rot="5400000">
            <a:off x="4267077" y="4701810"/>
            <a:ext cx="1371600" cy="228600"/>
          </a:xfrm>
          <a:prstGeom prst="triangle">
            <a:avLst>
              <a:gd name="adj" fmla="val 50000"/>
            </a:avLst>
          </a:prstGeom>
          <a:gradFill rotWithShape="1">
            <a:gsLst>
              <a:gs pos="0">
                <a:srgbClr val="376092"/>
              </a:gs>
              <a:gs pos="100000">
                <a:srgbClr val="95B3D7"/>
              </a:gs>
            </a:gsLst>
            <a:lin ang="5400000"/>
          </a:gra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latin typeface="맑은 고딕" pitchFamily="50" charset="-128"/>
              <a:ea typeface="맑은 고딕"/>
              <a:cs typeface="맑은 고딕"/>
            </a:endParaRPr>
          </a:p>
        </p:txBody>
      </p:sp>
      <p:sp>
        <p:nvSpPr>
          <p:cNvPr id="9" name="Rounded Rectangle 18"/>
          <p:cNvSpPr/>
          <p:nvPr/>
        </p:nvSpPr>
        <p:spPr>
          <a:xfrm>
            <a:off x="488380" y="2330949"/>
            <a:ext cx="3024336" cy="343198"/>
          </a:xfrm>
          <a:prstGeom prst="roundRect">
            <a:avLst/>
          </a:prstGeom>
          <a:noFill/>
          <a:ln w="508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18"/>
          <p:cNvSpPr/>
          <p:nvPr/>
        </p:nvSpPr>
        <p:spPr>
          <a:xfrm>
            <a:off x="500484" y="1404461"/>
            <a:ext cx="851992" cy="638457"/>
          </a:xfrm>
          <a:prstGeom prst="roundRect">
            <a:avLst/>
          </a:prstGeom>
          <a:noFill/>
          <a:ln w="508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그림 10" descr="화면 캡처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677" y="3698354"/>
            <a:ext cx="3398976" cy="2530215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0964" y="2731720"/>
            <a:ext cx="4305026" cy="3878148"/>
          </a:xfrm>
          <a:prstGeom prst="rect">
            <a:avLst/>
          </a:prstGeom>
        </p:spPr>
      </p:pic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9268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466" y="1547475"/>
            <a:ext cx="7864056" cy="495810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174205" y="947310"/>
            <a:ext cx="90749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속성 간단 편집</a:t>
            </a:r>
            <a:endParaRPr lang="en-US" altLang="ko-KR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ko-KR" altLang="en-US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cs typeface="나눔고딕"/>
              </a:rPr>
              <a:t>①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편집 후 저장 혹은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저장하지 않기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Rounded Rectangle 18"/>
          <p:cNvSpPr/>
          <p:nvPr/>
        </p:nvSpPr>
        <p:spPr>
          <a:xfrm>
            <a:off x="986466" y="1738374"/>
            <a:ext cx="385134" cy="318615"/>
          </a:xfrm>
          <a:prstGeom prst="roundRect">
            <a:avLst/>
          </a:prstGeom>
          <a:noFill/>
          <a:ln w="635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0525" y="4494274"/>
            <a:ext cx="3562350" cy="1228725"/>
          </a:xfrm>
          <a:prstGeom prst="rect">
            <a:avLst/>
          </a:prstGeom>
        </p:spPr>
      </p:pic>
      <p:sp>
        <p:nvSpPr>
          <p:cNvPr id="10" name="Rounded Rectangle 18"/>
          <p:cNvSpPr/>
          <p:nvPr/>
        </p:nvSpPr>
        <p:spPr>
          <a:xfrm>
            <a:off x="4326566" y="5256274"/>
            <a:ext cx="778834" cy="318615"/>
          </a:xfrm>
          <a:prstGeom prst="roundRect">
            <a:avLst/>
          </a:prstGeom>
          <a:noFill/>
          <a:ln w="635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78552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86" y="1610975"/>
            <a:ext cx="7864056" cy="4958100"/>
          </a:xfrm>
          <a:prstGeom prst="rect">
            <a:avLst/>
          </a:prstGeom>
        </p:spPr>
      </p:pic>
      <p:sp>
        <p:nvSpPr>
          <p:cNvPr id="12" name="Rounded Rectangle 18"/>
          <p:cNvSpPr/>
          <p:nvPr/>
        </p:nvSpPr>
        <p:spPr>
          <a:xfrm>
            <a:off x="3412498" y="1790294"/>
            <a:ext cx="385134" cy="318615"/>
          </a:xfrm>
          <a:prstGeom prst="roundRect">
            <a:avLst/>
          </a:prstGeom>
          <a:noFill/>
          <a:ln w="635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152295" y="892380"/>
            <a:ext cx="90749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속성 간단 편집</a:t>
            </a:r>
            <a:endParaRPr lang="en-US" altLang="ko-KR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ko-KR" altLang="ko-KR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  <a:cs typeface="나눔고딕"/>
              </a:rPr>
              <a:t>②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Field calculator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사용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0378" y="912085"/>
            <a:ext cx="5529865" cy="5260115"/>
          </a:xfrm>
          <a:prstGeom prst="rect">
            <a:avLst/>
          </a:prstGeom>
        </p:spPr>
      </p:pic>
      <p:sp>
        <p:nvSpPr>
          <p:cNvPr id="19" name="Rounded Rectangle 18"/>
          <p:cNvSpPr/>
          <p:nvPr/>
        </p:nvSpPr>
        <p:spPr>
          <a:xfrm>
            <a:off x="4045580" y="1336002"/>
            <a:ext cx="1021720" cy="318615"/>
          </a:xfrm>
          <a:prstGeom prst="roundRect">
            <a:avLst/>
          </a:prstGeom>
          <a:noFill/>
          <a:ln w="635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8"/>
          <p:cNvSpPr/>
          <p:nvPr/>
        </p:nvSpPr>
        <p:spPr>
          <a:xfrm>
            <a:off x="4185280" y="2651996"/>
            <a:ext cx="1009020" cy="1450104"/>
          </a:xfrm>
          <a:prstGeom prst="roundRect">
            <a:avLst/>
          </a:prstGeom>
          <a:noFill/>
          <a:ln w="635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18"/>
          <p:cNvSpPr/>
          <p:nvPr/>
        </p:nvSpPr>
        <p:spPr>
          <a:xfrm>
            <a:off x="7157080" y="5765800"/>
            <a:ext cx="1009020" cy="314761"/>
          </a:xfrm>
          <a:prstGeom prst="roundRect">
            <a:avLst/>
          </a:prstGeom>
          <a:noFill/>
          <a:ln w="635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59602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466" y="1547475"/>
            <a:ext cx="7864056" cy="4958100"/>
          </a:xfrm>
          <a:prstGeom prst="rect">
            <a:avLst/>
          </a:prstGeom>
        </p:spPr>
      </p:pic>
      <p:sp>
        <p:nvSpPr>
          <p:cNvPr id="10" name="Rounded Rectangle 18"/>
          <p:cNvSpPr/>
          <p:nvPr/>
        </p:nvSpPr>
        <p:spPr>
          <a:xfrm>
            <a:off x="3416300" y="1726952"/>
            <a:ext cx="635000" cy="318615"/>
          </a:xfrm>
          <a:prstGeom prst="roundRect">
            <a:avLst/>
          </a:prstGeom>
          <a:noFill/>
          <a:ln w="635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278980" y="875803"/>
            <a:ext cx="90749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속성 간단 편집</a:t>
            </a:r>
            <a:endParaRPr lang="en-US" altLang="ko-KR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③ </a:t>
            </a:r>
            <a:r>
              <a:rPr lang="ko-KR" altLang="en-US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컬럼의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추가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삭제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8168" y="3341687"/>
            <a:ext cx="2371725" cy="218122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6080" y="2813048"/>
            <a:ext cx="4562475" cy="3238500"/>
          </a:xfrm>
          <a:prstGeom prst="rect">
            <a:avLst/>
          </a:prstGeom>
        </p:spPr>
      </p:pic>
      <p:sp>
        <p:nvSpPr>
          <p:cNvPr id="7" name="사각형 설명선 6"/>
          <p:cNvSpPr/>
          <p:nvPr/>
        </p:nvSpPr>
        <p:spPr>
          <a:xfrm>
            <a:off x="2674188" y="3168316"/>
            <a:ext cx="1219200" cy="863600"/>
          </a:xfrm>
          <a:prstGeom prst="wedgeRectCallout">
            <a:avLst>
              <a:gd name="adj1" fmla="val 29167"/>
              <a:gd name="adj2" fmla="val -188971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자료 삭제</a:t>
            </a:r>
            <a:endParaRPr lang="en-US" dirty="0"/>
          </a:p>
        </p:txBody>
      </p:sp>
      <p:sp>
        <p:nvSpPr>
          <p:cNvPr id="16" name="사각형 설명선 15"/>
          <p:cNvSpPr/>
          <p:nvPr/>
        </p:nvSpPr>
        <p:spPr>
          <a:xfrm>
            <a:off x="6385920" y="2478086"/>
            <a:ext cx="1219200" cy="863600"/>
          </a:xfrm>
          <a:prstGeom prst="wedgeRectCallout">
            <a:avLst>
              <a:gd name="adj1" fmla="val -250000"/>
              <a:gd name="adj2" fmla="val -108089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자료 추가</a:t>
            </a:r>
            <a:endParaRPr 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6721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0" y="1306862"/>
            <a:ext cx="9144000" cy="14527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①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Active Layer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로 </a:t>
            </a:r>
            <a:r>
              <a:rPr lang="en-US" altLang="ko-KR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admin_emd.shp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선택 </a:t>
            </a: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② ‘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Attribute Table’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열기   </a:t>
            </a:r>
          </a:p>
          <a:p>
            <a:pPr marL="285750" indent="-23495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③ ‘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Attribute Table’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좌하단의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                  를 클릭 한 후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                를 클릭 하고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              선택하여 텍스트 박스에 상계동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혹은 자신이 찾고 싶은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동이름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입력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)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하고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,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          버튼 클릭 </a:t>
            </a: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④ 검색 결과 확인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76314" y="884802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검색 및 질의 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76970" y="1900961"/>
            <a:ext cx="1294218" cy="29224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779612" y="1927749"/>
            <a:ext cx="1121726" cy="23866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181056" y="1913881"/>
            <a:ext cx="835328" cy="23866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450628" y="2156888"/>
            <a:ext cx="545662" cy="301856"/>
          </a:xfrm>
          <a:prstGeom prst="rect">
            <a:avLst/>
          </a:prstGeom>
        </p:spPr>
      </p:pic>
      <p:sp>
        <p:nvSpPr>
          <p:cNvPr id="11" name="이등변 삼각형 106"/>
          <p:cNvSpPr>
            <a:spLocks noChangeArrowheads="1"/>
          </p:cNvSpPr>
          <p:nvPr/>
        </p:nvSpPr>
        <p:spPr bwMode="auto">
          <a:xfrm flipV="1">
            <a:off x="4245112" y="3494402"/>
            <a:ext cx="1371600" cy="228600"/>
          </a:xfrm>
          <a:prstGeom prst="triangle">
            <a:avLst>
              <a:gd name="adj" fmla="val 50000"/>
            </a:avLst>
          </a:prstGeom>
          <a:gradFill rotWithShape="1">
            <a:gsLst>
              <a:gs pos="0">
                <a:srgbClr val="376092"/>
              </a:gs>
              <a:gs pos="100000">
                <a:srgbClr val="95B3D7"/>
              </a:gs>
            </a:gsLst>
            <a:lin ang="5400000"/>
          </a:gra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latin typeface="맑은 고딕" pitchFamily="50" charset="-128"/>
              <a:ea typeface="맑은 고딕"/>
              <a:cs typeface="맑은 고딕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3526" y="3820984"/>
            <a:ext cx="7974771" cy="279117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4115" y="3113096"/>
            <a:ext cx="8607188" cy="283324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7793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886" y="940860"/>
            <a:ext cx="9074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Expression based filter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검색 및 질의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1000" y="1607866"/>
            <a:ext cx="9396536" cy="1772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indent="-261938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①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‘Attribute Table’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 도구에서      클릭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또는                   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</a:t>
            </a:r>
          </a:p>
          <a:p>
            <a:pPr marL="285750" indent="-261938" defTabSz="939800" eaLnBrk="0" fontAlgn="b" hangingPunct="0">
              <a:spcBef>
                <a:spcPct val="30000"/>
              </a:spcBef>
            </a:pP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   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선택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또는 </a:t>
            </a:r>
            <a:r>
              <a:rPr lang="en-US" altLang="ko-KR" sz="1600" dirty="0" err="1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Citl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 + F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  <a:sym typeface="Wingdings" panose="05000000000000000000" pitchFamily="2" charset="2"/>
              </a:rPr>
              <a:t>누름</a:t>
            </a:r>
            <a:endParaRPr lang="ko-KR" altLang="en-US" sz="1600" dirty="0">
              <a:solidFill>
                <a:srgbClr val="000000"/>
              </a:solidFill>
              <a:latin typeface="+mn-ea"/>
              <a:ea typeface="+mn-ea"/>
            </a:endParaRPr>
          </a:p>
          <a:p>
            <a:pPr marL="285750" indent="-261938" defTabSz="939800" eaLnBrk="0" fontAlgn="b" hangingPunct="0">
              <a:spcBef>
                <a:spcPct val="30000"/>
              </a:spcBef>
            </a:pPr>
            <a:r>
              <a:rPr lang="ko-KR" altLang="ko-KR" sz="1600" dirty="0">
                <a:solidFill>
                  <a:srgbClr val="000000"/>
                </a:solidFill>
                <a:latin typeface="+mn-ea"/>
                <a:ea typeface="+mn-ea"/>
              </a:rPr>
              <a:t>②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 Expression based filter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 창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‘Function List’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탭에서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Fields and Values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의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‘POP2008’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 더블 클릭</a:t>
            </a:r>
            <a:endParaRPr lang="en-US" altLang="ko-KR" sz="1600" dirty="0">
              <a:solidFill>
                <a:srgbClr val="000000"/>
              </a:solidFill>
              <a:latin typeface="+mn-ea"/>
              <a:ea typeface="+mn-ea"/>
            </a:endParaRPr>
          </a:p>
          <a:p>
            <a:pPr marL="285750" indent="-261938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③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Expression based filter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창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‘Expression’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탭에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POP2008 &gt;= 50000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 이 되도록 기호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&gt;=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와 숫자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50000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을 직접 입력 후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[OK]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 버튼 클릭 </a:t>
            </a:r>
            <a:endParaRPr lang="en-US" altLang="ko-KR" sz="1600" dirty="0">
              <a:solidFill>
                <a:srgbClr val="000000"/>
              </a:solidFill>
              <a:latin typeface="+mn-ea"/>
              <a:ea typeface="+mn-ea"/>
            </a:endParaRPr>
          </a:p>
          <a:p>
            <a:pPr marL="285750" indent="-261938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④ 결과 확인</a:t>
            </a:r>
            <a:endParaRPr lang="en-US" altLang="ko-KR" sz="160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56756" y="1601309"/>
            <a:ext cx="314325" cy="295275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464143" y="1602824"/>
            <a:ext cx="1294218" cy="292243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046837" y="1646784"/>
            <a:ext cx="1787818" cy="20432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019" y="3130190"/>
            <a:ext cx="6148341" cy="3310051"/>
          </a:xfrm>
          <a:prstGeom prst="rect">
            <a:avLst/>
          </a:prstGeom>
        </p:spPr>
      </p:pic>
      <p:sp>
        <p:nvSpPr>
          <p:cNvPr id="25" name="Rectangle 9"/>
          <p:cNvSpPr/>
          <p:nvPr/>
        </p:nvSpPr>
        <p:spPr>
          <a:xfrm>
            <a:off x="2045019" y="3840096"/>
            <a:ext cx="1160330" cy="139052"/>
          </a:xfrm>
          <a:prstGeom prst="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1"/>
          <p:cNvSpPr/>
          <p:nvPr/>
        </p:nvSpPr>
        <p:spPr>
          <a:xfrm>
            <a:off x="4670819" y="5228585"/>
            <a:ext cx="433669" cy="128479"/>
          </a:xfrm>
          <a:prstGeom prst="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4"/>
          <p:cNvSpPr/>
          <p:nvPr/>
        </p:nvSpPr>
        <p:spPr>
          <a:xfrm>
            <a:off x="6929363" y="6218053"/>
            <a:ext cx="606826" cy="212140"/>
          </a:xfrm>
          <a:prstGeom prst="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0"/>
          <p:cNvSpPr/>
          <p:nvPr/>
        </p:nvSpPr>
        <p:spPr>
          <a:xfrm>
            <a:off x="4488713" y="4296352"/>
            <a:ext cx="746403" cy="134971"/>
          </a:xfrm>
          <a:prstGeom prst="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39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558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en-US" altLang="ko-KR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QGIS</a:t>
            </a:r>
            <a:r>
              <a:rPr lang="ko-KR" altLang="en-US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 제품군  </a:t>
            </a:r>
            <a:endParaRPr lang="en-US" altLang="ko-KR" sz="1500" b="1" dirty="0">
              <a:solidFill>
                <a:srgbClr val="404040"/>
              </a:solidFill>
              <a:latin typeface="+mn-ea"/>
              <a:cs typeface="맑은 고딕" pitchFamily="50" charset="-128"/>
            </a:endParaRPr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0" y="0"/>
            <a:ext cx="9007475" cy="90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altLang="ko-KR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I-1. QGIS</a:t>
            </a:r>
            <a:r>
              <a:rPr lang="ko-KR" altLang="en-US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 개요 </a:t>
            </a:r>
            <a:endParaRPr lang="ko-KR" altLang="en-US" sz="2800" b="1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+mn-ea"/>
              <a:ea typeface="+mn-ea"/>
              <a:cs typeface="맑은 고딕" pitchFamily="50" charset="-128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624091" y="1432260"/>
            <a:ext cx="8641151" cy="4950658"/>
            <a:chOff x="251425" y="1448736"/>
            <a:chExt cx="8641151" cy="4950658"/>
          </a:xfrm>
        </p:grpSpPr>
        <p:sp>
          <p:nvSpPr>
            <p:cNvPr id="19" name="자유형 18"/>
            <p:cNvSpPr/>
            <p:nvPr/>
          </p:nvSpPr>
          <p:spPr>
            <a:xfrm>
              <a:off x="5344302" y="4369624"/>
              <a:ext cx="3548274" cy="2029770"/>
            </a:xfrm>
            <a:custGeom>
              <a:avLst/>
              <a:gdLst>
                <a:gd name="connsiteX0" fmla="*/ 0 w 2445625"/>
                <a:gd name="connsiteY0" fmla="*/ 158421 h 1584210"/>
                <a:gd name="connsiteX1" fmla="*/ 158421 w 2445625"/>
                <a:gd name="connsiteY1" fmla="*/ 0 h 1584210"/>
                <a:gd name="connsiteX2" fmla="*/ 2287204 w 2445625"/>
                <a:gd name="connsiteY2" fmla="*/ 0 h 1584210"/>
                <a:gd name="connsiteX3" fmla="*/ 2445625 w 2445625"/>
                <a:gd name="connsiteY3" fmla="*/ 158421 h 1584210"/>
                <a:gd name="connsiteX4" fmla="*/ 2445625 w 2445625"/>
                <a:gd name="connsiteY4" fmla="*/ 1425789 h 1584210"/>
                <a:gd name="connsiteX5" fmla="*/ 2287204 w 2445625"/>
                <a:gd name="connsiteY5" fmla="*/ 1584210 h 1584210"/>
                <a:gd name="connsiteX6" fmla="*/ 158421 w 2445625"/>
                <a:gd name="connsiteY6" fmla="*/ 1584210 h 1584210"/>
                <a:gd name="connsiteX7" fmla="*/ 0 w 2445625"/>
                <a:gd name="connsiteY7" fmla="*/ 1425789 h 1584210"/>
                <a:gd name="connsiteX8" fmla="*/ 0 w 2445625"/>
                <a:gd name="connsiteY8" fmla="*/ 158421 h 158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45625" h="1584210">
                  <a:moveTo>
                    <a:pt x="0" y="158421"/>
                  </a:moveTo>
                  <a:cubicBezTo>
                    <a:pt x="0" y="70927"/>
                    <a:pt x="70927" y="0"/>
                    <a:pt x="158421" y="0"/>
                  </a:cubicBezTo>
                  <a:lnTo>
                    <a:pt x="2287204" y="0"/>
                  </a:lnTo>
                  <a:cubicBezTo>
                    <a:pt x="2374698" y="0"/>
                    <a:pt x="2445625" y="70927"/>
                    <a:pt x="2445625" y="158421"/>
                  </a:cubicBezTo>
                  <a:lnTo>
                    <a:pt x="2445625" y="1425789"/>
                  </a:lnTo>
                  <a:cubicBezTo>
                    <a:pt x="2445625" y="1513283"/>
                    <a:pt x="2374698" y="1584210"/>
                    <a:pt x="2287204" y="1584210"/>
                  </a:cubicBezTo>
                  <a:lnTo>
                    <a:pt x="158421" y="1584210"/>
                  </a:lnTo>
                  <a:cubicBezTo>
                    <a:pt x="70927" y="1584210"/>
                    <a:pt x="0" y="1513283"/>
                    <a:pt x="0" y="1425789"/>
                  </a:cubicBezTo>
                  <a:lnTo>
                    <a:pt x="0" y="158421"/>
                  </a:lnTo>
                  <a:close/>
                </a:path>
              </a:pathLst>
            </a:custGeom>
            <a:solidFill>
              <a:sysClr val="window" lastClr="FFFFFF">
                <a:alpha val="90000"/>
                <a:hueOff val="0"/>
                <a:satOff val="0"/>
                <a:lumOff val="0"/>
                <a:alphaOff val="0"/>
              </a:sysClr>
            </a:solidFill>
            <a:ln w="9525" cap="flat" cmpd="sng" algn="ctr">
              <a:solidFill>
                <a:srgbClr val="8B5D3D">
                  <a:hueOff val="7159277"/>
                  <a:satOff val="-963"/>
                  <a:lumOff val="9542"/>
                  <a:alphaOff val="0"/>
                </a:srgbClr>
              </a:solidFill>
              <a:prstDash val="solid"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z="-190500" extrusionH="12700" prstMaterial="plastic">
              <a:bevelT w="50800" h="50800"/>
            </a:sp3d>
          </p:spPr>
          <p:txBody>
            <a:bodyPr spcFirstLastPara="0" vert="horz" wrap="square" lIns="837067" tIns="499432" rIns="103381" bIns="103380" numCol="1" spcCol="1270" anchor="t" anchorCtr="0">
              <a:noAutofit/>
            </a:bodyPr>
            <a:lstStyle/>
            <a:p>
              <a:pPr marL="171450" marR="0" lvl="1" indent="-17145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endParaRPr kumimoji="0" lang="en-US" altLang="ko-KR" sz="15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endParaRPr>
            </a:p>
            <a:p>
              <a:pPr marL="171450" marR="0" lvl="1" indent="-17145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endParaRPr kumimoji="0" lang="en-US" altLang="ko-KR" sz="15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endParaRPr>
            </a:p>
            <a:p>
              <a:pPr marL="171450" marR="0" lvl="1" indent="-17145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endParaRPr kumimoji="0" lang="en-US" altLang="ko-KR" sz="15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endParaRPr>
            </a:p>
            <a:p>
              <a:pPr marL="171450" marR="0" lvl="1" indent="-17145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endParaRPr kumimoji="0" lang="en-US" altLang="ko-KR" sz="5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endParaRPr>
            </a:p>
            <a:p>
              <a:pPr marL="171450" marR="0" lvl="1" indent="-17145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QGIS Server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와 </a:t>
              </a:r>
              <a:r>
                <a:rPr kumimoji="0" lang="en-US" altLang="ko-KR" sz="15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GeoExt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기반의 </a:t>
              </a: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Web Mapping Framework</a:t>
              </a:r>
              <a:endParaRPr kumimoji="0" lang="ko-KR" altLang="en-US" sz="15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23" name="자유형 22"/>
            <p:cNvSpPr/>
            <p:nvPr/>
          </p:nvSpPr>
          <p:spPr>
            <a:xfrm>
              <a:off x="251425" y="4369624"/>
              <a:ext cx="3548271" cy="2029770"/>
            </a:xfrm>
            <a:custGeom>
              <a:avLst/>
              <a:gdLst>
                <a:gd name="connsiteX0" fmla="*/ 0 w 2445625"/>
                <a:gd name="connsiteY0" fmla="*/ 158421 h 1584210"/>
                <a:gd name="connsiteX1" fmla="*/ 158421 w 2445625"/>
                <a:gd name="connsiteY1" fmla="*/ 0 h 1584210"/>
                <a:gd name="connsiteX2" fmla="*/ 2287204 w 2445625"/>
                <a:gd name="connsiteY2" fmla="*/ 0 h 1584210"/>
                <a:gd name="connsiteX3" fmla="*/ 2445625 w 2445625"/>
                <a:gd name="connsiteY3" fmla="*/ 158421 h 1584210"/>
                <a:gd name="connsiteX4" fmla="*/ 2445625 w 2445625"/>
                <a:gd name="connsiteY4" fmla="*/ 1425789 h 1584210"/>
                <a:gd name="connsiteX5" fmla="*/ 2287204 w 2445625"/>
                <a:gd name="connsiteY5" fmla="*/ 1584210 h 1584210"/>
                <a:gd name="connsiteX6" fmla="*/ 158421 w 2445625"/>
                <a:gd name="connsiteY6" fmla="*/ 1584210 h 1584210"/>
                <a:gd name="connsiteX7" fmla="*/ 0 w 2445625"/>
                <a:gd name="connsiteY7" fmla="*/ 1425789 h 1584210"/>
                <a:gd name="connsiteX8" fmla="*/ 0 w 2445625"/>
                <a:gd name="connsiteY8" fmla="*/ 158421 h 158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45625" h="1584210">
                  <a:moveTo>
                    <a:pt x="0" y="158421"/>
                  </a:moveTo>
                  <a:cubicBezTo>
                    <a:pt x="0" y="70927"/>
                    <a:pt x="70927" y="0"/>
                    <a:pt x="158421" y="0"/>
                  </a:cubicBezTo>
                  <a:lnTo>
                    <a:pt x="2287204" y="0"/>
                  </a:lnTo>
                  <a:cubicBezTo>
                    <a:pt x="2374698" y="0"/>
                    <a:pt x="2445625" y="70927"/>
                    <a:pt x="2445625" y="158421"/>
                  </a:cubicBezTo>
                  <a:lnTo>
                    <a:pt x="2445625" y="1425789"/>
                  </a:lnTo>
                  <a:cubicBezTo>
                    <a:pt x="2445625" y="1513283"/>
                    <a:pt x="2374698" y="1584210"/>
                    <a:pt x="2287204" y="1584210"/>
                  </a:cubicBezTo>
                  <a:lnTo>
                    <a:pt x="158421" y="1584210"/>
                  </a:lnTo>
                  <a:cubicBezTo>
                    <a:pt x="70927" y="1584210"/>
                    <a:pt x="0" y="1513283"/>
                    <a:pt x="0" y="1425789"/>
                  </a:cubicBezTo>
                  <a:lnTo>
                    <a:pt x="0" y="158421"/>
                  </a:lnTo>
                  <a:close/>
                </a:path>
              </a:pathLst>
            </a:custGeom>
            <a:solidFill>
              <a:sysClr val="window" lastClr="FFFFFF">
                <a:alpha val="90000"/>
                <a:hueOff val="0"/>
                <a:satOff val="0"/>
                <a:lumOff val="0"/>
                <a:alphaOff val="0"/>
              </a:sysClr>
            </a:solidFill>
            <a:ln w="9525" cap="flat" cmpd="sng" algn="ctr">
              <a:solidFill>
                <a:srgbClr val="8B5D3D">
                  <a:hueOff val="10738916"/>
                  <a:satOff val="-1444"/>
                  <a:lumOff val="14313"/>
                  <a:alphaOff val="0"/>
                </a:srgbClr>
              </a:solidFill>
              <a:prstDash val="solid"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z="-190500" extrusionH="12700" prstMaterial="plastic">
              <a:bevelT w="50800" h="50800"/>
            </a:sp3d>
          </p:spPr>
          <p:txBody>
            <a:bodyPr spcFirstLastPara="0" vert="horz" wrap="square" lIns="103380" tIns="499432" rIns="837068" bIns="103380" numCol="1" spcCol="1270" anchor="t" anchorCtr="0">
              <a:noAutofit/>
            </a:bodyPr>
            <a:lstStyle/>
            <a:p>
              <a:pPr marL="172800" marR="0" lvl="0" indent="-172800" defTabSz="912813" eaLnBrk="1" fontAlgn="auto" latinLnBrk="0" hangingPunct="1">
                <a:lnSpc>
                  <a:spcPct val="8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WMS 1.3.0, 1.1.1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서버 </a:t>
              </a:r>
              <a:endParaRPr kumimoji="0" lang="en-US" altLang="ko-KR" sz="15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endParaRPr>
            </a:p>
            <a:p>
              <a:pPr marL="172800" marR="0" lvl="0" indent="-172800" defTabSz="912813" eaLnBrk="1" fontAlgn="auto" latinLnBrk="0" hangingPunct="1">
                <a:lnSpc>
                  <a:spcPct val="8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5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FastCGI</a:t>
              </a: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/CGI 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프로그램</a:t>
              </a:r>
              <a:endParaRPr kumimoji="0" lang="en-US" altLang="ko-KR" sz="15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endParaRPr>
            </a:p>
            <a:p>
              <a:pPr marL="172800" marR="0" lvl="0" indent="-172800" defTabSz="912813" eaLnBrk="1" fontAlgn="auto" latinLnBrk="0" hangingPunct="1">
                <a:lnSpc>
                  <a:spcPct val="8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SLD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등 지원</a:t>
              </a:r>
              <a:endParaRPr kumimoji="0" lang="en-US" altLang="ko-KR" sz="15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맑은 고딕"/>
              </a:endParaRPr>
            </a:p>
            <a:p>
              <a:pPr marL="172800" marR="0" lvl="0" indent="-172800" defTabSz="912813" eaLnBrk="1" fontAlgn="auto" latinLnBrk="0" hangingPunct="1">
                <a:lnSpc>
                  <a:spcPct val="8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QGIS Desktop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의 프로젝트  파일을 이용한 손쉬운 설정  </a:t>
              </a:r>
            </a:p>
            <a:p>
              <a:pPr marL="172800" marR="0" lvl="1" indent="-17280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ko-KR" altLang="en-US" sz="15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24" name="자유형 23"/>
            <p:cNvSpPr/>
            <p:nvPr/>
          </p:nvSpPr>
          <p:spPr>
            <a:xfrm>
              <a:off x="5344302" y="1448736"/>
              <a:ext cx="3548274" cy="2029770"/>
            </a:xfrm>
            <a:custGeom>
              <a:avLst/>
              <a:gdLst>
                <a:gd name="connsiteX0" fmla="*/ 0 w 2445625"/>
                <a:gd name="connsiteY0" fmla="*/ 158421 h 1584210"/>
                <a:gd name="connsiteX1" fmla="*/ 158421 w 2445625"/>
                <a:gd name="connsiteY1" fmla="*/ 0 h 1584210"/>
                <a:gd name="connsiteX2" fmla="*/ 2287204 w 2445625"/>
                <a:gd name="connsiteY2" fmla="*/ 0 h 1584210"/>
                <a:gd name="connsiteX3" fmla="*/ 2445625 w 2445625"/>
                <a:gd name="connsiteY3" fmla="*/ 158421 h 1584210"/>
                <a:gd name="connsiteX4" fmla="*/ 2445625 w 2445625"/>
                <a:gd name="connsiteY4" fmla="*/ 1425789 h 1584210"/>
                <a:gd name="connsiteX5" fmla="*/ 2287204 w 2445625"/>
                <a:gd name="connsiteY5" fmla="*/ 1584210 h 1584210"/>
                <a:gd name="connsiteX6" fmla="*/ 158421 w 2445625"/>
                <a:gd name="connsiteY6" fmla="*/ 1584210 h 1584210"/>
                <a:gd name="connsiteX7" fmla="*/ 0 w 2445625"/>
                <a:gd name="connsiteY7" fmla="*/ 1425789 h 1584210"/>
                <a:gd name="connsiteX8" fmla="*/ 0 w 2445625"/>
                <a:gd name="connsiteY8" fmla="*/ 158421 h 158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45625" h="1584210">
                  <a:moveTo>
                    <a:pt x="0" y="158421"/>
                  </a:moveTo>
                  <a:cubicBezTo>
                    <a:pt x="0" y="70927"/>
                    <a:pt x="70927" y="0"/>
                    <a:pt x="158421" y="0"/>
                  </a:cubicBezTo>
                  <a:lnTo>
                    <a:pt x="2287204" y="0"/>
                  </a:lnTo>
                  <a:cubicBezTo>
                    <a:pt x="2374698" y="0"/>
                    <a:pt x="2445625" y="70927"/>
                    <a:pt x="2445625" y="158421"/>
                  </a:cubicBezTo>
                  <a:lnTo>
                    <a:pt x="2445625" y="1425789"/>
                  </a:lnTo>
                  <a:cubicBezTo>
                    <a:pt x="2445625" y="1513283"/>
                    <a:pt x="2374698" y="1584210"/>
                    <a:pt x="2287204" y="1584210"/>
                  </a:cubicBezTo>
                  <a:lnTo>
                    <a:pt x="158421" y="1584210"/>
                  </a:lnTo>
                  <a:cubicBezTo>
                    <a:pt x="70927" y="1584210"/>
                    <a:pt x="0" y="1513283"/>
                    <a:pt x="0" y="1425789"/>
                  </a:cubicBezTo>
                  <a:lnTo>
                    <a:pt x="0" y="158421"/>
                  </a:lnTo>
                  <a:close/>
                </a:path>
              </a:pathLst>
            </a:custGeom>
            <a:solidFill>
              <a:sysClr val="window" lastClr="FFFFFF">
                <a:alpha val="90000"/>
                <a:hueOff val="0"/>
                <a:satOff val="0"/>
                <a:lumOff val="0"/>
                <a:alphaOff val="0"/>
              </a:sysClr>
            </a:solidFill>
            <a:ln w="9525" cap="flat" cmpd="sng" algn="ctr">
              <a:solidFill>
                <a:srgbClr val="8B5D3D">
                  <a:hueOff val="3579639"/>
                  <a:satOff val="-481"/>
                  <a:lumOff val="4771"/>
                  <a:alphaOff val="0"/>
                </a:srgbClr>
              </a:solidFill>
              <a:prstDash val="solid"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z="-190500" extrusionH="12700" prstMaterial="plastic">
              <a:bevelT w="50800" h="50800"/>
            </a:sp3d>
          </p:spPr>
          <p:txBody>
            <a:bodyPr spcFirstLastPara="0" vert="horz" wrap="square" lIns="837067" tIns="103380" rIns="103381" bIns="499432" numCol="1" spcCol="1270" anchor="t" anchorCtr="0">
              <a:noAutofit/>
            </a:bodyPr>
            <a:lstStyle/>
            <a:p>
              <a:pPr marL="171450" marR="0" lvl="1" indent="-17145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지리정보 조회</a:t>
              </a:r>
              <a:r>
                <a:rPr kumimoji="0" lang="ko-KR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전용의 작고   빠른 </a:t>
              </a:r>
              <a:r>
                <a:rPr kumimoji="0" lang="ko-KR" altLang="en-US" sz="15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뷰어</a:t>
              </a:r>
              <a:endParaRPr kumimoji="0" lang="ko-KR" altLang="en-US" sz="15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25" name="자유형 24"/>
            <p:cNvSpPr/>
            <p:nvPr/>
          </p:nvSpPr>
          <p:spPr>
            <a:xfrm>
              <a:off x="251425" y="1448736"/>
              <a:ext cx="3548272" cy="2029770"/>
            </a:xfrm>
            <a:custGeom>
              <a:avLst/>
              <a:gdLst>
                <a:gd name="connsiteX0" fmla="*/ 0 w 2445625"/>
                <a:gd name="connsiteY0" fmla="*/ 158421 h 1584210"/>
                <a:gd name="connsiteX1" fmla="*/ 158421 w 2445625"/>
                <a:gd name="connsiteY1" fmla="*/ 0 h 1584210"/>
                <a:gd name="connsiteX2" fmla="*/ 2287204 w 2445625"/>
                <a:gd name="connsiteY2" fmla="*/ 0 h 1584210"/>
                <a:gd name="connsiteX3" fmla="*/ 2445625 w 2445625"/>
                <a:gd name="connsiteY3" fmla="*/ 158421 h 1584210"/>
                <a:gd name="connsiteX4" fmla="*/ 2445625 w 2445625"/>
                <a:gd name="connsiteY4" fmla="*/ 1425789 h 1584210"/>
                <a:gd name="connsiteX5" fmla="*/ 2287204 w 2445625"/>
                <a:gd name="connsiteY5" fmla="*/ 1584210 h 1584210"/>
                <a:gd name="connsiteX6" fmla="*/ 158421 w 2445625"/>
                <a:gd name="connsiteY6" fmla="*/ 1584210 h 1584210"/>
                <a:gd name="connsiteX7" fmla="*/ 0 w 2445625"/>
                <a:gd name="connsiteY7" fmla="*/ 1425789 h 1584210"/>
                <a:gd name="connsiteX8" fmla="*/ 0 w 2445625"/>
                <a:gd name="connsiteY8" fmla="*/ 158421 h 158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45625" h="1584210">
                  <a:moveTo>
                    <a:pt x="0" y="158421"/>
                  </a:moveTo>
                  <a:cubicBezTo>
                    <a:pt x="0" y="70927"/>
                    <a:pt x="70927" y="0"/>
                    <a:pt x="158421" y="0"/>
                  </a:cubicBezTo>
                  <a:lnTo>
                    <a:pt x="2287204" y="0"/>
                  </a:lnTo>
                  <a:cubicBezTo>
                    <a:pt x="2374698" y="0"/>
                    <a:pt x="2445625" y="70927"/>
                    <a:pt x="2445625" y="158421"/>
                  </a:cubicBezTo>
                  <a:lnTo>
                    <a:pt x="2445625" y="1425789"/>
                  </a:lnTo>
                  <a:cubicBezTo>
                    <a:pt x="2445625" y="1513283"/>
                    <a:pt x="2374698" y="1584210"/>
                    <a:pt x="2287204" y="1584210"/>
                  </a:cubicBezTo>
                  <a:lnTo>
                    <a:pt x="158421" y="1584210"/>
                  </a:lnTo>
                  <a:cubicBezTo>
                    <a:pt x="70927" y="1584210"/>
                    <a:pt x="0" y="1513283"/>
                    <a:pt x="0" y="1425789"/>
                  </a:cubicBezTo>
                  <a:lnTo>
                    <a:pt x="0" y="158421"/>
                  </a:lnTo>
                  <a:close/>
                </a:path>
              </a:pathLst>
            </a:custGeom>
            <a:solidFill>
              <a:sysClr val="window" lastClr="FFFFFF">
                <a:alpha val="90000"/>
                <a:hueOff val="0"/>
                <a:satOff val="0"/>
                <a:lumOff val="0"/>
                <a:alphaOff val="0"/>
              </a:sysClr>
            </a:solidFill>
            <a:ln w="9525" cap="flat" cmpd="sng" algn="ctr">
              <a:solidFill>
                <a:srgbClr val="8B5D3D">
                  <a:hueOff val="0"/>
                  <a:satOff val="0"/>
                  <a:lumOff val="0"/>
                  <a:alphaOff val="0"/>
                </a:srgbClr>
              </a:solidFill>
              <a:prstDash val="solid"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z="-190500" extrusionH="12700" prstMaterial="plastic">
              <a:bevelT w="50800" h="50800"/>
            </a:sp3d>
          </p:spPr>
          <p:txBody>
            <a:bodyPr spcFirstLastPara="0" vert="horz" wrap="square" lIns="103380" tIns="103380" rIns="837068" bIns="499432" numCol="1" spcCol="1270" anchor="t" anchorCtr="0">
              <a:noAutofit/>
            </a:bodyPr>
            <a:lstStyle/>
            <a:p>
              <a:pPr marL="171450" marR="0" lvl="1" indent="-171450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지리정보 조회</a:t>
              </a: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,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생성</a:t>
              </a: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,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편집</a:t>
              </a: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,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  분석용 </a:t>
              </a:r>
              <a:r>
                <a:rPr kumimoji="0" lang="ko-KR" altLang="en-US" sz="15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데스크탑</a:t>
              </a:r>
              <a:r>
                <a:rPr kumimoji="0" lang="ko-KR" altLang="en-US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 </a:t>
              </a:r>
              <a:r>
                <a:rPr kumimoji="0" lang="en-US" altLang="ko-KR" sz="15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맑은 고딕"/>
                </a:rPr>
                <a:t>GIS</a:t>
              </a:r>
              <a:endParaRPr kumimoji="0" lang="ko-KR" altLang="en-US" sz="15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26" name="자유형 25"/>
            <p:cNvSpPr/>
            <p:nvPr/>
          </p:nvSpPr>
          <p:spPr>
            <a:xfrm>
              <a:off x="2378857" y="1730923"/>
              <a:ext cx="2143635" cy="2143635"/>
            </a:xfrm>
            <a:custGeom>
              <a:avLst/>
              <a:gdLst>
                <a:gd name="connsiteX0" fmla="*/ 0 w 2143635"/>
                <a:gd name="connsiteY0" fmla="*/ 2143635 h 2143635"/>
                <a:gd name="connsiteX1" fmla="*/ 2143635 w 2143635"/>
                <a:gd name="connsiteY1" fmla="*/ 0 h 2143635"/>
                <a:gd name="connsiteX2" fmla="*/ 2143635 w 2143635"/>
                <a:gd name="connsiteY2" fmla="*/ 2143635 h 2143635"/>
                <a:gd name="connsiteX3" fmla="*/ 0 w 2143635"/>
                <a:gd name="connsiteY3" fmla="*/ 2143635 h 214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635" h="2143635">
                  <a:moveTo>
                    <a:pt x="0" y="2143635"/>
                  </a:moveTo>
                  <a:cubicBezTo>
                    <a:pt x="0" y="959738"/>
                    <a:pt x="959738" y="0"/>
                    <a:pt x="2143635" y="0"/>
                  </a:cubicBezTo>
                  <a:lnTo>
                    <a:pt x="2143635" y="2143635"/>
                  </a:lnTo>
                  <a:lnTo>
                    <a:pt x="0" y="2143635"/>
                  </a:lnTo>
                  <a:close/>
                </a:path>
              </a:pathLst>
            </a:custGeom>
            <a:gradFill rotWithShape="1">
              <a:gsLst>
                <a:gs pos="0">
                  <a:srgbClr val="8B5D3D">
                    <a:hueOff val="0"/>
                    <a:satOff val="0"/>
                    <a:lumOff val="0"/>
                    <a:alphaOff val="0"/>
                    <a:tint val="43000"/>
                    <a:shade val="100000"/>
                    <a:satMod val="165000"/>
                  </a:srgbClr>
                </a:gs>
                <a:gs pos="55000">
                  <a:srgbClr val="8B5D3D">
                    <a:hueOff val="0"/>
                    <a:satOff val="0"/>
                    <a:lumOff val="0"/>
                    <a:alphaOff val="0"/>
                    <a:tint val="83000"/>
                    <a:shade val="100000"/>
                    <a:satMod val="155000"/>
                  </a:srgbClr>
                </a:gs>
                <a:gs pos="100000">
                  <a:srgbClr val="8B5D3D">
                    <a:hueOff val="0"/>
                    <a:satOff val="0"/>
                    <a:lumOff val="0"/>
                    <a:alphaOff val="0"/>
                    <a:shade val="85000"/>
                    <a:satMod val="100000"/>
                  </a:srgbClr>
                </a:gs>
              </a:gsLst>
              <a:path path="circle">
                <a:fillToRect l="-40000" t="-90000" r="140000" b="190000"/>
              </a:path>
            </a:gradFill>
            <a:ln>
              <a:noFill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755872" tIns="755872" rIns="128016" bIns="128016" numCol="1" spcCol="1270" anchor="ctr" anchorCtr="0">
              <a:noAutofit/>
            </a:bodyPr>
            <a:lstStyle/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QGIS</a:t>
              </a:r>
            </a:p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Desktop</a:t>
              </a:r>
              <a:endPara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4621506" y="1730923"/>
              <a:ext cx="2143635" cy="2143635"/>
            </a:xfrm>
            <a:custGeom>
              <a:avLst/>
              <a:gdLst>
                <a:gd name="connsiteX0" fmla="*/ 0 w 2143635"/>
                <a:gd name="connsiteY0" fmla="*/ 2143635 h 2143635"/>
                <a:gd name="connsiteX1" fmla="*/ 2143635 w 2143635"/>
                <a:gd name="connsiteY1" fmla="*/ 0 h 2143635"/>
                <a:gd name="connsiteX2" fmla="*/ 2143635 w 2143635"/>
                <a:gd name="connsiteY2" fmla="*/ 2143635 h 2143635"/>
                <a:gd name="connsiteX3" fmla="*/ 0 w 2143635"/>
                <a:gd name="connsiteY3" fmla="*/ 2143635 h 214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635" h="2143635">
                  <a:moveTo>
                    <a:pt x="0" y="0"/>
                  </a:moveTo>
                  <a:cubicBezTo>
                    <a:pt x="1183897" y="0"/>
                    <a:pt x="2143635" y="959738"/>
                    <a:pt x="2143635" y="2143635"/>
                  </a:cubicBezTo>
                  <a:lnTo>
                    <a:pt x="0" y="2143635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8B5D3D">
                    <a:hueOff val="3579639"/>
                    <a:satOff val="-481"/>
                    <a:lumOff val="4771"/>
                    <a:alphaOff val="0"/>
                    <a:tint val="43000"/>
                    <a:shade val="100000"/>
                    <a:satMod val="165000"/>
                  </a:srgbClr>
                </a:gs>
                <a:gs pos="55000">
                  <a:srgbClr val="8B5D3D">
                    <a:hueOff val="3579639"/>
                    <a:satOff val="-481"/>
                    <a:lumOff val="4771"/>
                    <a:alphaOff val="0"/>
                    <a:tint val="83000"/>
                    <a:shade val="100000"/>
                    <a:satMod val="155000"/>
                  </a:srgbClr>
                </a:gs>
                <a:gs pos="100000">
                  <a:srgbClr val="8B5D3D">
                    <a:hueOff val="3579639"/>
                    <a:satOff val="-481"/>
                    <a:lumOff val="4771"/>
                    <a:alphaOff val="0"/>
                    <a:shade val="85000"/>
                    <a:satMod val="100000"/>
                  </a:srgbClr>
                </a:gs>
              </a:gsLst>
              <a:path path="circle">
                <a:fillToRect l="-40000" t="-90000" r="140000" b="190000"/>
              </a:path>
            </a:gradFill>
            <a:ln>
              <a:noFill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128016" tIns="755872" rIns="755872" bIns="128016" numCol="1" spcCol="1270" anchor="ctr" anchorCtr="0">
              <a:noAutofit/>
            </a:bodyPr>
            <a:lstStyle/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QGIS</a:t>
              </a:r>
            </a:p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Browser</a:t>
              </a:r>
              <a:endPara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28" name="자유형 27"/>
            <p:cNvSpPr/>
            <p:nvPr/>
          </p:nvSpPr>
          <p:spPr>
            <a:xfrm rot="21600000">
              <a:off x="4621506" y="3973571"/>
              <a:ext cx="2143636" cy="2143636"/>
            </a:xfrm>
            <a:custGeom>
              <a:avLst/>
              <a:gdLst>
                <a:gd name="connsiteX0" fmla="*/ 0 w 2143635"/>
                <a:gd name="connsiteY0" fmla="*/ 2143635 h 2143635"/>
                <a:gd name="connsiteX1" fmla="*/ 2143635 w 2143635"/>
                <a:gd name="connsiteY1" fmla="*/ 0 h 2143635"/>
                <a:gd name="connsiteX2" fmla="*/ 2143635 w 2143635"/>
                <a:gd name="connsiteY2" fmla="*/ 2143635 h 2143635"/>
                <a:gd name="connsiteX3" fmla="*/ 0 w 2143635"/>
                <a:gd name="connsiteY3" fmla="*/ 2143635 h 214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635" h="2143635">
                  <a:moveTo>
                    <a:pt x="2143635" y="0"/>
                  </a:moveTo>
                  <a:cubicBezTo>
                    <a:pt x="2143635" y="1183897"/>
                    <a:pt x="1183897" y="2143635"/>
                    <a:pt x="0" y="2143635"/>
                  </a:cubicBezTo>
                  <a:lnTo>
                    <a:pt x="0" y="0"/>
                  </a:lnTo>
                  <a:lnTo>
                    <a:pt x="2143635" y="0"/>
                  </a:lnTo>
                  <a:close/>
                </a:path>
              </a:pathLst>
            </a:custGeom>
            <a:gradFill rotWithShape="1">
              <a:gsLst>
                <a:gs pos="0">
                  <a:srgbClr val="8B5D3D">
                    <a:hueOff val="7159277"/>
                    <a:satOff val="-963"/>
                    <a:lumOff val="9542"/>
                    <a:alphaOff val="0"/>
                    <a:tint val="43000"/>
                    <a:shade val="100000"/>
                    <a:satMod val="165000"/>
                  </a:srgbClr>
                </a:gs>
                <a:gs pos="55000">
                  <a:srgbClr val="8B5D3D">
                    <a:hueOff val="7159277"/>
                    <a:satOff val="-963"/>
                    <a:lumOff val="9542"/>
                    <a:alphaOff val="0"/>
                    <a:tint val="83000"/>
                    <a:shade val="100000"/>
                    <a:satMod val="155000"/>
                  </a:srgbClr>
                </a:gs>
                <a:gs pos="100000">
                  <a:srgbClr val="8B5D3D">
                    <a:hueOff val="7159277"/>
                    <a:satOff val="-963"/>
                    <a:lumOff val="9542"/>
                    <a:alphaOff val="0"/>
                    <a:shade val="85000"/>
                    <a:satMod val="100000"/>
                  </a:srgbClr>
                </a:gs>
              </a:gsLst>
              <a:path path="circle">
                <a:fillToRect l="-40000" t="-90000" r="140000" b="190000"/>
              </a:path>
            </a:gradFill>
            <a:ln>
              <a:noFill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128016" tIns="128017" rIns="755873" bIns="755872" numCol="1" spcCol="1270" anchor="ctr" anchorCtr="0">
              <a:noAutofit/>
            </a:bodyPr>
            <a:lstStyle/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QGIS</a:t>
              </a:r>
            </a:p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Client</a:t>
              </a:r>
              <a:endPara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29" name="자유형 28"/>
            <p:cNvSpPr/>
            <p:nvPr/>
          </p:nvSpPr>
          <p:spPr>
            <a:xfrm rot="21600000">
              <a:off x="2378857" y="3973572"/>
              <a:ext cx="2143635" cy="2143635"/>
            </a:xfrm>
            <a:custGeom>
              <a:avLst/>
              <a:gdLst>
                <a:gd name="connsiteX0" fmla="*/ 0 w 2143635"/>
                <a:gd name="connsiteY0" fmla="*/ 2143635 h 2143635"/>
                <a:gd name="connsiteX1" fmla="*/ 2143635 w 2143635"/>
                <a:gd name="connsiteY1" fmla="*/ 0 h 2143635"/>
                <a:gd name="connsiteX2" fmla="*/ 2143635 w 2143635"/>
                <a:gd name="connsiteY2" fmla="*/ 2143635 h 2143635"/>
                <a:gd name="connsiteX3" fmla="*/ 0 w 2143635"/>
                <a:gd name="connsiteY3" fmla="*/ 2143635 h 214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635" h="2143635">
                  <a:moveTo>
                    <a:pt x="2143635" y="2143635"/>
                  </a:moveTo>
                  <a:cubicBezTo>
                    <a:pt x="959738" y="2143635"/>
                    <a:pt x="0" y="1183897"/>
                    <a:pt x="0" y="0"/>
                  </a:cubicBezTo>
                  <a:lnTo>
                    <a:pt x="2143635" y="0"/>
                  </a:lnTo>
                  <a:lnTo>
                    <a:pt x="2143635" y="2143635"/>
                  </a:lnTo>
                  <a:close/>
                </a:path>
              </a:pathLst>
            </a:custGeom>
            <a:gradFill rotWithShape="1">
              <a:gsLst>
                <a:gs pos="0">
                  <a:srgbClr val="8B5D3D">
                    <a:hueOff val="10738916"/>
                    <a:satOff val="-1444"/>
                    <a:lumOff val="14313"/>
                    <a:alphaOff val="0"/>
                    <a:tint val="43000"/>
                    <a:shade val="100000"/>
                    <a:satMod val="165000"/>
                  </a:srgbClr>
                </a:gs>
                <a:gs pos="55000">
                  <a:srgbClr val="8B5D3D">
                    <a:hueOff val="10738916"/>
                    <a:satOff val="-1444"/>
                    <a:lumOff val="14313"/>
                    <a:alphaOff val="0"/>
                    <a:tint val="83000"/>
                    <a:shade val="100000"/>
                    <a:satMod val="155000"/>
                  </a:srgbClr>
                </a:gs>
                <a:gs pos="100000">
                  <a:srgbClr val="8B5D3D">
                    <a:hueOff val="10738916"/>
                    <a:satOff val="-1444"/>
                    <a:lumOff val="14313"/>
                    <a:alphaOff val="0"/>
                    <a:shade val="85000"/>
                    <a:satMod val="100000"/>
                  </a:srgbClr>
                </a:gs>
              </a:gsLst>
              <a:path path="circle">
                <a:fillToRect l="-40000" t="-90000" r="140000" b="190000"/>
              </a:path>
            </a:gradFill>
            <a:ln>
              <a:noFill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755872" tIns="128016" rIns="128016" bIns="755872" numCol="1" spcCol="1270" anchor="ctr" anchorCtr="0">
              <a:noAutofit/>
            </a:bodyPr>
            <a:lstStyle/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QGIS</a:t>
              </a:r>
            </a:p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Server</a:t>
              </a:r>
              <a:endPara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30" name="원형 화살표 29"/>
            <p:cNvSpPr/>
            <p:nvPr/>
          </p:nvSpPr>
          <p:spPr>
            <a:xfrm>
              <a:off x="4201937" y="3478506"/>
              <a:ext cx="740123" cy="643585"/>
            </a:xfrm>
            <a:prstGeom prst="circularArrow">
              <a:avLst/>
            </a:prstGeom>
            <a:solidFill>
              <a:srgbClr val="8B5D3D">
                <a:tint val="40000"/>
                <a:hueOff val="0"/>
                <a:satOff val="0"/>
                <a:lumOff val="0"/>
                <a:alphaOff val="0"/>
              </a:srgbClr>
            </a:solidFill>
            <a:ln>
              <a:noFill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z="190500" prstMaterial="plastic">
              <a:bevelT w="120900" h="88900"/>
              <a:bevelB w="88900" h="31750" prst="angle"/>
            </a:sp3d>
          </p:spPr>
        </p:sp>
        <p:sp>
          <p:nvSpPr>
            <p:cNvPr id="31" name="원형 화살표 30"/>
            <p:cNvSpPr/>
            <p:nvPr/>
          </p:nvSpPr>
          <p:spPr>
            <a:xfrm rot="10800000">
              <a:off x="4201937" y="3726039"/>
              <a:ext cx="740123" cy="643585"/>
            </a:xfrm>
            <a:prstGeom prst="circularArrow">
              <a:avLst/>
            </a:prstGeom>
            <a:solidFill>
              <a:srgbClr val="8B5D3D">
                <a:tint val="40000"/>
                <a:hueOff val="0"/>
                <a:satOff val="0"/>
                <a:lumOff val="0"/>
                <a:alphaOff val="0"/>
              </a:srgbClr>
            </a:solidFill>
            <a:ln>
              <a:noFill/>
            </a:ln>
            <a:effectLst>
              <a:outerShdw blurRad="50800" dist="25400" dir="5400000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flat" dir="t"/>
            </a:scene3d>
            <a:sp3d z="190500" prstMaterial="plastic">
              <a:bevelT w="120900" h="88900"/>
              <a:bevelB w="88900" h="31750" prst="angle"/>
            </a:sp3d>
          </p:spPr>
        </p:sp>
      </p:grpSp>
      <p:sp>
        <p:nvSpPr>
          <p:cNvPr id="32" name="Rectangle 10"/>
          <p:cNvSpPr/>
          <p:nvPr/>
        </p:nvSpPr>
        <p:spPr>
          <a:xfrm>
            <a:off x="3679722" y="3501494"/>
            <a:ext cx="2514600" cy="829819"/>
          </a:xfrm>
          <a:prstGeom prst="rect">
            <a:avLst/>
          </a:prstGeom>
          <a:solidFill>
            <a:srgbClr val="9BBB59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 latinLnBrk="0">
              <a:defRPr/>
            </a:pPr>
            <a:r>
              <a:rPr lang="en-US" b="1" kern="0" dirty="0" smtClean="0">
                <a:solidFill>
                  <a:srgbClr val="FF0000"/>
                </a:solidFill>
                <a:latin typeface="맑은 고딕"/>
                <a:ea typeface="맑은 고딕" panose="020B0503020000020004" pitchFamily="50" charset="-127"/>
                <a:cs typeface="+mn-cs"/>
              </a:rPr>
              <a:t>QGIS Library(C++)</a:t>
            </a:r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48433" y="2030514"/>
            <a:ext cx="1916895" cy="1334385"/>
          </a:xfrm>
          <a:prstGeom prst="rect">
            <a:avLst/>
          </a:prstGeom>
        </p:spPr>
      </p:pic>
      <p:pic>
        <p:nvPicPr>
          <p:cNvPr id="34" name="그림 3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245025" y="2022561"/>
            <a:ext cx="1834955" cy="1327789"/>
          </a:xfrm>
          <a:prstGeom prst="rect">
            <a:avLst/>
          </a:prstGeom>
        </p:spPr>
      </p:pic>
      <p:pic>
        <p:nvPicPr>
          <p:cNvPr id="35" name="Picture 13" descr="qgis_mapserver_print.png"/>
          <p:cNvPicPr>
            <a:picLocks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245025" y="4467387"/>
            <a:ext cx="1834955" cy="1105425"/>
          </a:xfrm>
          <a:prstGeom prst="rect">
            <a:avLst/>
          </a:prstGeom>
          <a:ln>
            <a:solidFill>
              <a:sysClr val="windowText" lastClr="000000"/>
            </a:solidFill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4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344488" y="948690"/>
            <a:ext cx="9074989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Expression based filter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검색 및 질의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altLang="ko-KR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Tip.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자주 쓸 것 같은 </a:t>
            </a:r>
            <a:r>
              <a:rPr lang="ko-KR" altLang="en-US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쿼리문은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저장 해 놓고 사용하세요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ex.)</a:t>
            </a:r>
          </a:p>
          <a:p>
            <a:pPr fontAlgn="base"/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인구수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(pop2007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컬럼의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만 이상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fontAlgn="base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"POP2007" &gt; 200000</a:t>
            </a:r>
          </a:p>
          <a:p>
            <a:pPr fontAlgn="base"/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인구수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(pop2007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컬럼의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만 이상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만 미만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fontAlgn="base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"POP2007" &gt;= 200000 AND  "POP2007" &lt;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500000</a:t>
            </a:r>
          </a:p>
          <a:p>
            <a:pPr fontAlgn="base"/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인구수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pop2008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컬럼의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500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이상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2000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미만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fontAlgn="base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"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POP2008"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&gt;=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500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AND  "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POP2008"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2000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II-2. QGIS </a:t>
            </a:r>
            <a:r>
              <a:rPr lang="ko-KR" altLang="en-US" dirty="0"/>
              <a:t>기본기능 실습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40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4271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ko-KR" altLang="en-US" sz="1500" b="1" dirty="0" err="1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설치전</a:t>
            </a:r>
            <a:r>
              <a:rPr lang="en-US" altLang="ko-KR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 </a:t>
            </a:r>
            <a:r>
              <a:rPr lang="ko-KR" altLang="en-US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주의사항</a:t>
            </a:r>
            <a:endParaRPr lang="en-US" altLang="ko-KR" sz="1500" b="1" dirty="0">
              <a:solidFill>
                <a:srgbClr val="404040"/>
              </a:solidFill>
              <a:latin typeface="+mn-ea"/>
              <a:cs typeface="맑은 고딕" pitchFamily="50" charset="-128"/>
            </a:endParaRPr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0" y="0"/>
            <a:ext cx="9007475" cy="90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altLang="ko-KR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I-2. QGIS </a:t>
            </a:r>
            <a:r>
              <a:rPr lang="ko-KR" altLang="en-US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설치하기 </a:t>
            </a:r>
            <a:endParaRPr lang="ko-KR" altLang="en-US" sz="2800" b="1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+mn-ea"/>
              <a:ea typeface="+mn-ea"/>
              <a:cs typeface="맑은 고딕" pitchFamily="50" charset="-12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2480" y="1524000"/>
            <a:ext cx="9404920" cy="21667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36550" indent="-285750" defTabSz="939800" eaLnBrk="0" fontAlgn="b" hangingPunct="0">
              <a:spcBef>
                <a:spcPct val="30000"/>
              </a:spcBef>
              <a:buFont typeface="Wingdings" panose="05000000000000000000" pitchFamily="2" charset="2"/>
              <a:buChar char="Ø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윈도우의 사용자 이름이 한글인 경우 많은 기능이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오동작함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336550" indent="-285750" defTabSz="939800" eaLnBrk="0" fontAlgn="b" hangingPunct="0">
              <a:spcBef>
                <a:spcPct val="30000"/>
              </a:spcBef>
              <a:buFont typeface="Wingdings" panose="05000000000000000000" pitchFamily="2" charset="2"/>
              <a:buChar char="Ø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확인방법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793750" lvl="1" indent="-285750" defTabSz="939800" eaLnBrk="0" fontAlgn="b" hangingPunct="0">
              <a:spcBef>
                <a:spcPct val="30000"/>
              </a:spcBef>
              <a:buFont typeface="Wingdings" panose="05000000000000000000" pitchFamily="2" charset="2"/>
              <a:buChar char="Ø"/>
            </a:pP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윈도우키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]-[R]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눌러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‘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실행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‘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창 띄우고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, </a:t>
            </a:r>
            <a:r>
              <a:rPr lang="en-US" altLang="ko-KR" sz="1600" dirty="0" err="1" smtClean="0">
                <a:solidFill>
                  <a:srgbClr val="000000"/>
                </a:solidFill>
                <a:latin typeface="+mn-ea"/>
                <a:ea typeface="+mn-ea"/>
              </a:rPr>
              <a:t>cmd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입력 후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확인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버튼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793750" lvl="1" indent="-285750" defTabSz="939800" eaLnBrk="0" fontAlgn="b" hangingPunct="0">
              <a:spcBef>
                <a:spcPct val="30000"/>
              </a:spcBef>
              <a:buFont typeface="Wingdings" panose="05000000000000000000" pitchFamily="2" charset="2"/>
              <a:buChar char="Ø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이 때 뜬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도스창의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프롬프트가 모두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영문이어야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함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.</a:t>
            </a:r>
          </a:p>
          <a:p>
            <a:pPr marL="336550" indent="-285750" defTabSz="939800" eaLnBrk="0" fontAlgn="b" hangingPunct="0">
              <a:spcBef>
                <a:spcPct val="30000"/>
              </a:spcBef>
              <a:buFont typeface="Wingdings" panose="05000000000000000000" pitchFamily="2" charset="2"/>
              <a:buChar char="Ø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만약 사용자 이름이 한글이라면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?</a:t>
            </a:r>
          </a:p>
          <a:p>
            <a:pPr marL="793750" lvl="1" indent="-285750" defTabSz="939800" eaLnBrk="0" fontAlgn="b" hangingPunct="0">
              <a:spcBef>
                <a:spcPct val="30000"/>
              </a:spcBef>
              <a:buFont typeface="Wingdings" panose="05000000000000000000" pitchFamily="2" charset="2"/>
              <a:buChar char="Ø"/>
            </a:pP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‘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제어판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-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사용자 계정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–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다른 계정관리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-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새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사용자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추가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’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에서 영문이름 사용자 추가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793750" lvl="1" indent="-285750" defTabSz="939800" eaLnBrk="0" fontAlgn="b" hangingPunct="0">
              <a:spcBef>
                <a:spcPct val="30000"/>
              </a:spcBef>
              <a:buFont typeface="Wingdings" panose="05000000000000000000" pitchFamily="2" charset="2"/>
              <a:buChar char="Ø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영문 사용자 계정을 만든 후 이 계정으로 다시 로그인 후 설치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80" y="3908330"/>
            <a:ext cx="5419725" cy="249555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2204" y="4059372"/>
            <a:ext cx="4101325" cy="2404225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62323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en-US" altLang="ko-KR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QGIS </a:t>
            </a:r>
            <a:r>
              <a:rPr lang="ko-KR" altLang="en-US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공식 버전 설치  </a:t>
            </a:r>
            <a:endParaRPr lang="en-US" altLang="ko-KR" sz="1500" b="1" dirty="0">
              <a:solidFill>
                <a:srgbClr val="404040"/>
              </a:solidFill>
              <a:latin typeface="+mn-ea"/>
              <a:cs typeface="맑은 고딕" pitchFamily="50" charset="-128"/>
            </a:endParaRPr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0" y="0"/>
            <a:ext cx="9007475" cy="90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altLang="ko-KR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I-2. QGIS </a:t>
            </a:r>
            <a:r>
              <a:rPr lang="ko-KR" altLang="en-US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설치하기 </a:t>
            </a:r>
            <a:endParaRPr lang="ko-KR" altLang="en-US" sz="2800" b="1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+mn-ea"/>
              <a:ea typeface="+mn-ea"/>
              <a:cs typeface="맑은 고딕" pitchFamily="50" charset="-12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2480" y="1524000"/>
            <a:ext cx="9404920" cy="1772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hlinkClick r:id="rId2"/>
              </a:rPr>
              <a:t>http://www.qgis.org/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에 접속하여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QGIS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장기지원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(LTR)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버전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혹은 최신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버전을 내려 받음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50800" defTabSz="939800" eaLnBrk="0" fontAlgn="b" hangingPunct="0">
              <a:spcBef>
                <a:spcPct val="30000"/>
              </a:spcBef>
              <a:spcAft>
                <a:spcPct val="0"/>
              </a:spcAft>
            </a:pPr>
            <a:r>
              <a:rPr lang="ko-KR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②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설치 파일을 더블클릭하여 설치를 시작 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③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QGIS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프로그램 외의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GIS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자료는 설치하지 않음 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④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기본적인 설정에 따라 설치를 완료 </a:t>
            </a:r>
          </a:p>
          <a:p>
            <a:pPr marL="50800" defTabSz="939800" eaLnBrk="0" fontAlgn="b" hangingPunct="0">
              <a:spcBef>
                <a:spcPct val="30000"/>
              </a:spcBef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⑤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바탕화면 혹은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시작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]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맑은 고딕" panose="020B0503020000020004" pitchFamily="50" charset="-127"/>
              </a:rPr>
              <a:t>메뉴의 </a:t>
            </a:r>
            <a:r>
              <a:rPr lang="en-US" altLang="ko-KR" sz="1600" b="1" dirty="0" smtClean="0">
                <a:solidFill>
                  <a:srgbClr val="FF0000"/>
                </a:solidFill>
                <a:latin typeface="+mn-ea"/>
                <a:ea typeface="+mn-ea"/>
              </a:rPr>
              <a:t>QGIS Desktop 2.14.*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아이콘을 클릭하여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QGIS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를 실행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/>
            </a:r>
            <a:b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</a:b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   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참고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 QGIS Browser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는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공간자료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단순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보기용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 프로그램</a:t>
            </a:r>
            <a:endParaRPr lang="ko-KR" altLang="en-US" sz="1600" dirty="0" smtClean="0">
              <a:solidFill>
                <a:srgbClr val="000000"/>
              </a:solidFill>
              <a:latin typeface="+mn-ea"/>
              <a:ea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283" y="3546595"/>
            <a:ext cx="4564345" cy="251251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9024" y="3984370"/>
            <a:ext cx="4105642" cy="1963865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9408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9131" y="2564904"/>
            <a:ext cx="5073819" cy="40502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en-US" altLang="ko-KR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QGIS UI </a:t>
            </a:r>
            <a:r>
              <a:rPr lang="ko-KR" altLang="en-US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및 언어설정 등</a:t>
            </a:r>
            <a:endParaRPr lang="en-US" altLang="ko-KR" sz="1500" b="1" dirty="0">
              <a:solidFill>
                <a:srgbClr val="404040"/>
              </a:solidFill>
              <a:latin typeface="+mn-ea"/>
              <a:cs typeface="맑은 고딕" pitchFamily="50" charset="-128"/>
            </a:endParaRPr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0" y="0"/>
            <a:ext cx="9007475" cy="90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altLang="ko-KR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I-3. QGIS </a:t>
            </a:r>
            <a:r>
              <a:rPr lang="ko-KR" altLang="en-US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환경 설정</a:t>
            </a:r>
            <a:endParaRPr lang="ko-KR" altLang="en-US" sz="2800" b="1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+mn-ea"/>
              <a:ea typeface="+mn-ea"/>
              <a:cs typeface="맑은 고딕" pitchFamily="50" charset="-12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2480" y="1524000"/>
            <a:ext cx="9404920" cy="15265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9370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QGIS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시작</a:t>
            </a:r>
            <a:endParaRPr lang="en-US" altLang="ko-KR" sz="1600" dirty="0" smtClean="0">
              <a:solidFill>
                <a:srgbClr val="000000"/>
              </a:solidFill>
              <a:latin typeface="+mn-ea"/>
              <a:ea typeface="+mn-ea"/>
            </a:endParaRPr>
          </a:p>
          <a:p>
            <a:pPr marL="39370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영문으로 전환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: 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설정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옵션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…]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언어설정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[U.S. English]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확인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</a:t>
            </a:r>
          </a:p>
          <a:p>
            <a:pPr marL="39370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한국어로 전환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: [Setting]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[Options…]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[Locale]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한국어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 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[OK]</a:t>
            </a:r>
          </a:p>
          <a:p>
            <a:pPr marL="39370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기타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일반 정보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], [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시스템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탭에서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 </a:t>
            </a:r>
          </a:p>
          <a:p>
            <a:pPr marL="39370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QGIS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</a:rPr>
              <a:t>종료 후 </a:t>
            </a:r>
            <a:r>
              <a:rPr lang="ko-KR" altLang="en-US" sz="1600" dirty="0" err="1" smtClean="0">
                <a:solidFill>
                  <a:srgbClr val="000000"/>
                </a:solidFill>
                <a:latin typeface="+mn-ea"/>
                <a:ea typeface="+mn-ea"/>
              </a:rPr>
              <a:t>재시작</a:t>
            </a:r>
            <a:endParaRPr lang="ko-KR" altLang="en-US" sz="1600" dirty="0" smtClean="0">
              <a:solidFill>
                <a:srgbClr val="000000"/>
              </a:solidFill>
              <a:latin typeface="+mn-ea"/>
              <a:ea typeface="+mn-ea"/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7013" y="3152041"/>
            <a:ext cx="5734099" cy="34630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62323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20"/>
          <p:cNvSpPr/>
          <p:nvPr/>
        </p:nvSpPr>
        <p:spPr>
          <a:xfrm>
            <a:off x="0" y="914400"/>
            <a:ext cx="9601200" cy="481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  <a:defRPr/>
            </a:pPr>
            <a:r>
              <a:rPr lang="ko-KR" altLang="en-US" sz="1500" b="1" dirty="0" smtClean="0">
                <a:solidFill>
                  <a:srgbClr val="404040"/>
                </a:solidFill>
                <a:latin typeface="+mn-ea"/>
                <a:cs typeface="맑은 고딕" pitchFamily="50" charset="-128"/>
              </a:rPr>
              <a:t>플러그인 최신정보 유지</a:t>
            </a:r>
            <a:endParaRPr lang="en-US" altLang="ko-KR" sz="1500" b="1" dirty="0">
              <a:solidFill>
                <a:srgbClr val="404040"/>
              </a:solidFill>
              <a:latin typeface="+mn-ea"/>
              <a:cs typeface="맑은 고딕" pitchFamily="50" charset="-128"/>
            </a:endParaRPr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0" y="0"/>
            <a:ext cx="9007475" cy="90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altLang="ko-KR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I-3. QGIS </a:t>
            </a:r>
            <a:r>
              <a:rPr lang="ko-KR" altLang="en-US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rPr>
              <a:t>환경 설정</a:t>
            </a:r>
            <a:endParaRPr lang="ko-KR" altLang="en-US" sz="2800" b="1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+mn-ea"/>
              <a:ea typeface="+mn-ea"/>
              <a:cs typeface="맑은 고딕" pitchFamily="50" charset="-12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2480" y="1387520"/>
            <a:ext cx="940492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93700" indent="-342900" defTabSz="939800" eaLnBrk="0" fontAlgn="b" hangingPunct="0">
              <a:spcBef>
                <a:spcPct val="30000"/>
              </a:spcBef>
              <a:buFont typeface="+mj-ea"/>
              <a:buAutoNum type="circleNumDbPlain"/>
            </a:pP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[</a:t>
            </a:r>
            <a:r>
              <a:rPr lang="en-US" altLang="ko-KR" sz="1600" dirty="0" err="1" smtClean="0">
                <a:solidFill>
                  <a:srgbClr val="000000"/>
                </a:solidFill>
                <a:latin typeface="+mn-ea"/>
                <a:ea typeface="+mn-ea"/>
              </a:rPr>
              <a:t>Plugins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</a:rPr>
              <a:t>] 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[Manage and install </a:t>
            </a:r>
            <a:r>
              <a:rPr lang="en-US" altLang="ko-KR" sz="1600" dirty="0" err="1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plugins</a:t>
            </a:r>
            <a:r>
              <a:rPr lang="en-US" altLang="ko-KR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…] </a:t>
            </a:r>
            <a:r>
              <a:rPr lang="ko-KR" altLang="en-US" sz="1600" dirty="0" smtClean="0">
                <a:solidFill>
                  <a:srgbClr val="000000"/>
                </a:solidFill>
                <a:latin typeface="+mn-ea"/>
                <a:ea typeface="+mn-ea"/>
                <a:sym typeface="Wingdings" pitchFamily="2" charset="2"/>
              </a:rPr>
              <a:t>실행</a:t>
            </a:r>
            <a:endParaRPr lang="ko-KR" altLang="en-US" sz="1600" dirty="0" smtClean="0">
              <a:solidFill>
                <a:srgbClr val="000000"/>
              </a:solidFill>
              <a:latin typeface="+mn-ea"/>
              <a:ea typeface="+mn-ea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5910" y="1725083"/>
            <a:ext cx="7207490" cy="4802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62323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-5288" y="-1"/>
            <a:ext cx="5822384" cy="910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>
            <a:defPPr>
              <a:defRPr lang="ko-KR"/>
            </a:defPPr>
            <a:lvl1pPr>
              <a:defRPr sz="28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ea"/>
                <a:ea typeface="+mn-ea"/>
                <a:cs typeface="맑은 고딕" pitchFamily="50" charset="-128"/>
              </a:defRPr>
            </a:lvl1pPr>
          </a:lstStyle>
          <a:p>
            <a:r>
              <a:rPr lang="en-US" altLang="ko-KR" dirty="0" smtClean="0"/>
              <a:t>I-4. </a:t>
            </a:r>
            <a:r>
              <a:rPr lang="en-US" altLang="ko-KR" dirty="0"/>
              <a:t>QGIS </a:t>
            </a:r>
            <a:r>
              <a:rPr lang="ko-KR" altLang="en-US" dirty="0" smtClean="0"/>
              <a:t>참고자료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381001" y="910461"/>
            <a:ext cx="90749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참고자료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QGIS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공식 문서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dirty="0">
                <a:hlinkClick r:id="rId2"/>
              </a:rPr>
              <a:t>http://</a:t>
            </a:r>
            <a:r>
              <a:rPr lang="en-US" altLang="ko-KR" dirty="0" smtClean="0">
                <a:hlinkClick r:id="rId2"/>
              </a:rPr>
              <a:t>docs.qgis.org/2.14/ko/docs/index.html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 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27" y="1556792"/>
            <a:ext cx="8133136" cy="4908616"/>
          </a:xfrm>
          <a:prstGeom prst="rect">
            <a:avLst/>
          </a:prstGeom>
          <a:ln w="635">
            <a:solidFill>
              <a:schemeClr val="tx1"/>
            </a:solidFill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A72EDF-3DF3-D54A-B87D-E1CF9DCD2A18}" type="slidenum">
              <a:rPr lang="ko-KR" altLang="en-US" smtClean="0"/>
              <a:pPr>
                <a:defRPr/>
              </a:pPr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90678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KgRFyXzxt5bxq093rcB1X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oDLMGCKDHzMLB74M8LMmO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LUcLJjNEUWF23GeYCoh8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KgRFyXzxt5bxq093rcB1X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oDLMGCKDHzMLB74M8LMmO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LUcLJjNEUWF23GeYCoh8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KgRFyXzxt5bxq093rcB1X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oDLMGCKDHzMLB74M8LMmO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LUcLJjNEUWF23GeYCoh87"/>
</p:tagLst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  <a:ln w="9525">
          <a:noFill/>
          <a:miter lim="800000"/>
          <a:headEnd/>
          <a:tailEnd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165100" indent="-114300" defTabSz="939800" eaLnBrk="0" fontAlgn="b" hangingPunct="0">
          <a:spcBef>
            <a:spcPct val="30000"/>
          </a:spcBef>
          <a:spcAft>
            <a:spcPct val="0"/>
          </a:spcAft>
          <a:buFont typeface="Arial" pitchFamily="34" charset="0"/>
          <a:buChar char="•"/>
          <a:defRPr sz="1400" dirty="0" smtClean="0">
            <a:solidFill>
              <a:srgbClr val="000000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22504</TotalTime>
  <Words>2144</Words>
  <Application>Microsoft Office PowerPoint</Application>
  <PresentationFormat>A4 용지(210x297mm)</PresentationFormat>
  <Paragraphs>452</Paragraphs>
  <Slides>40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52" baseType="lpstr">
      <vt:lpstr>Apple SD 산돌고딕 Neo 일반체</vt:lpstr>
      <vt:lpstr>HY헤드라인M</vt:lpstr>
      <vt:lpstr>Nanum Gothic</vt:lpstr>
      <vt:lpstr>굴림</vt:lpstr>
      <vt:lpstr>나눔고딕</vt:lpstr>
      <vt:lpstr>나눔고딕 Bold</vt:lpstr>
      <vt:lpstr>맑은 고딕</vt:lpstr>
      <vt:lpstr>Arial</vt:lpstr>
      <vt:lpstr>Calibri</vt:lpstr>
      <vt:lpstr>Tw Cen MT</vt:lpstr>
      <vt:lpstr>Wingdings</vt:lpstr>
      <vt:lpstr>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II-1. QGIS 둘러보기</vt:lpstr>
      <vt:lpstr>II-1. QGIS 둘러보기</vt:lpstr>
      <vt:lpstr>II-1. QGIS 둘러보기</vt:lpstr>
      <vt:lpstr>II-1. QGIS 둘러보기</vt:lpstr>
      <vt:lpstr>II-1. QGIS 둘러보기</vt:lpstr>
      <vt:lpstr>II-1. QGIS 둘러보기</vt:lpstr>
      <vt:lpstr>II-1. QGIS 둘러보기</vt:lpstr>
      <vt:lpstr>II-1. QGIS 둘러보기</vt:lpstr>
      <vt:lpstr>II-1. QGIS 둘러보기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  <vt:lpstr>II-2. QGIS 기본기능 실습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OSS_FOSS4G</dc:title>
  <dc:subject>공간정보거점대학 FOSS4G 교육</dc:subject>
  <dc:creator>Minpa Lee</dc:creator>
  <cp:lastModifiedBy>Windows 사용자</cp:lastModifiedBy>
  <cp:revision>1848</cp:revision>
  <cp:lastPrinted>2016-09-05T05:29:38Z</cp:lastPrinted>
  <dcterms:created xsi:type="dcterms:W3CDTF">2012-08-14T08:22:03Z</dcterms:created>
  <dcterms:modified xsi:type="dcterms:W3CDTF">2016-12-26T13:17:22Z</dcterms:modified>
  <cp:category>FOSS4G</cp:category>
</cp:coreProperties>
</file>

<file path=docProps/thumbnail.jpeg>
</file>